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64" r:id="rId2"/>
    <p:sldId id="330" r:id="rId3"/>
    <p:sldId id="335" r:id="rId4"/>
    <p:sldId id="313" r:id="rId5"/>
    <p:sldId id="314" r:id="rId6"/>
    <p:sldId id="316" r:id="rId7"/>
    <p:sldId id="324" r:id="rId8"/>
    <p:sldId id="318" r:id="rId9"/>
    <p:sldId id="338" r:id="rId10"/>
    <p:sldId id="340" r:id="rId11"/>
    <p:sldId id="360" r:id="rId12"/>
    <p:sldId id="345" r:id="rId13"/>
    <p:sldId id="344" r:id="rId14"/>
    <p:sldId id="351" r:id="rId15"/>
    <p:sldId id="355" r:id="rId16"/>
    <p:sldId id="328" r:id="rId17"/>
    <p:sldId id="367" r:id="rId18"/>
    <p:sldId id="326" r:id="rId19"/>
    <p:sldId id="257" r:id="rId20"/>
    <p:sldId id="349" r:id="rId21"/>
    <p:sldId id="337" r:id="rId22"/>
    <p:sldId id="366" r:id="rId23"/>
    <p:sldId id="336" r:id="rId24"/>
    <p:sldId id="259" r:id="rId25"/>
    <p:sldId id="261" r:id="rId26"/>
    <p:sldId id="263" r:id="rId27"/>
    <p:sldId id="276" r:id="rId28"/>
    <p:sldId id="361" r:id="rId29"/>
    <p:sldId id="331" r:id="rId30"/>
    <p:sldId id="268" r:id="rId31"/>
    <p:sldId id="277" r:id="rId32"/>
    <p:sldId id="309" r:id="rId33"/>
    <p:sldId id="270" r:id="rId34"/>
    <p:sldId id="281" r:id="rId35"/>
    <p:sldId id="333" r:id="rId36"/>
    <p:sldId id="280" r:id="rId37"/>
    <p:sldId id="272" r:id="rId38"/>
    <p:sldId id="334" r:id="rId39"/>
    <p:sldId id="310" r:id="rId40"/>
    <p:sldId id="363" r:id="rId41"/>
    <p:sldId id="290" r:id="rId42"/>
    <p:sldId id="284" r:id="rId43"/>
    <p:sldId id="273" r:id="rId44"/>
    <p:sldId id="312" r:id="rId45"/>
    <p:sldId id="329" r:id="rId46"/>
    <p:sldId id="287" r:id="rId47"/>
    <p:sldId id="292" r:id="rId48"/>
  </p:sldIdLst>
  <p:sldSz cx="9144000" cy="6858000" type="screen4x3"/>
  <p:notesSz cx="6858000" cy="9144000"/>
  <p:custDataLst>
    <p:tags r:id="rId5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4">
          <p15:clr>
            <a:srgbClr val="A4A3A4"/>
          </p15:clr>
        </p15:guide>
        <p15:guide id="2" orient="horz" pos="2156">
          <p15:clr>
            <a:srgbClr val="A4A3A4"/>
          </p15:clr>
        </p15:guide>
        <p15:guide id="3" pos="2882">
          <p15:clr>
            <a:srgbClr val="A4A3A4"/>
          </p15:clr>
        </p15:guide>
        <p15:guide id="4" pos="2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F9D209"/>
    <a:srgbClr val="990066"/>
    <a:srgbClr val="009247"/>
    <a:srgbClr val="FFECD7"/>
    <a:srgbClr val="0060AF"/>
    <a:srgbClr val="FFE5C1"/>
    <a:srgbClr val="63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5" autoAdjust="0"/>
    <p:restoredTop sz="90929"/>
  </p:normalViewPr>
  <p:slideViewPr>
    <p:cSldViewPr snapToGrid="0">
      <p:cViewPr varScale="1">
        <p:scale>
          <a:sx n="124" d="100"/>
          <a:sy n="124" d="100"/>
        </p:scale>
        <p:origin x="1422" y="114"/>
      </p:cViewPr>
      <p:guideLst>
        <p:guide orient="horz" pos="3924"/>
        <p:guide orient="horz" pos="2156"/>
        <p:guide pos="2882"/>
        <p:guide pos="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8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>
            <a:extLst>
              <a:ext uri="{FF2B5EF4-FFF2-40B4-BE49-F238E27FC236}">
                <a16:creationId xmlns:a16="http://schemas.microsoft.com/office/drawing/2014/main" id="{5A558144-854D-C8FA-3C21-D2AEB0A3DA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1" name="Rectangle 3">
            <a:extLst>
              <a:ext uri="{FF2B5EF4-FFF2-40B4-BE49-F238E27FC236}">
                <a16:creationId xmlns:a16="http://schemas.microsoft.com/office/drawing/2014/main" id="{A496180A-2D91-7A4A-E26B-1B665A1D58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2" name="Rectangle 4">
            <a:extLst>
              <a:ext uri="{FF2B5EF4-FFF2-40B4-BE49-F238E27FC236}">
                <a16:creationId xmlns:a16="http://schemas.microsoft.com/office/drawing/2014/main" id="{0779F3D2-AE4F-4890-477D-988C2E6349D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2853" name="Rectangle 5">
            <a:extLst>
              <a:ext uri="{FF2B5EF4-FFF2-40B4-BE49-F238E27FC236}">
                <a16:creationId xmlns:a16="http://schemas.microsoft.com/office/drawing/2014/main" id="{BC291636-B2EE-3CFC-FC9D-24E78ED38A3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D9C8C6C-00CF-47D5-ADF7-4878F2572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E4B326-DFDB-A75A-0379-3D736E679C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465E3-A764-5BB2-9FB5-868FAB76C7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1386F27-022E-46E0-AF64-DF0BF7B041A8}" type="datetimeFigureOut">
              <a:rPr lang="en-US"/>
              <a:pPr>
                <a:defRPr/>
              </a:pPr>
              <a:t>12/11/2024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5660FE-F776-3B42-C59A-DB52EB37DB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6215CDC-BD0D-DEDC-42CE-2777E9141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D6941-4413-796A-D123-7E2F181CB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DF4D7-959D-FC0E-D751-84CD6AC4B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6E8AD71-6511-4A5F-BCF3-D968B972BF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0C41E77E-4A27-1C1C-416D-B8D35550E1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F05C38-F54C-4C78-A18E-19D2F57C1596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5553EE70-864E-A18A-9124-601C74720E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55AE8B1-8DDA-80FD-D95E-40BF20A7AD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>
            <a:extLst>
              <a:ext uri="{FF2B5EF4-FFF2-40B4-BE49-F238E27FC236}">
                <a16:creationId xmlns:a16="http://schemas.microsoft.com/office/drawing/2014/main" id="{45A3D913-B8F2-CFFB-3863-05D909D8C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0288"/>
            <a:ext cx="9144000" cy="762000"/>
          </a:xfrm>
          <a:prstGeom prst="rect">
            <a:avLst/>
          </a:prstGeom>
          <a:solidFill>
            <a:srgbClr val="FFEC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b="0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6CB815F4-6099-23CD-14B8-526D2FB39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F795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b="0"/>
          </a:p>
        </p:txBody>
      </p:sp>
      <p:sp>
        <p:nvSpPr>
          <p:cNvPr id="6" name="Text Box 16">
            <a:extLst>
              <a:ext uri="{FF2B5EF4-FFF2-40B4-BE49-F238E27FC236}">
                <a16:creationId xmlns:a16="http://schemas.microsoft.com/office/drawing/2014/main" id="{6A5EBAA7-862E-4244-6BA6-6201B8A9A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6537325"/>
            <a:ext cx="41783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000" b="0">
                <a:latin typeface="Times New Roman" pitchFamily="18" charset="0"/>
              </a:rPr>
              <a:t>Copyright © 2005 Pearson Education, Inc. Publishing as Benjamin Cummings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E6980EF6-56F1-B329-4F26-516E6FF84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4418013"/>
            <a:ext cx="8686800" cy="9969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sz="1800" b="0">
                <a:solidFill>
                  <a:srgbClr val="990066"/>
                </a:solidFill>
              </a:rPr>
              <a:t>PowerPoint Lectures for</a:t>
            </a:r>
          </a:p>
          <a:p>
            <a:pPr>
              <a:lnSpc>
                <a:spcPct val="110000"/>
              </a:lnSpc>
              <a:defRPr/>
            </a:pPr>
            <a:r>
              <a:rPr lang="en-US" sz="1800" i="1">
                <a:solidFill>
                  <a:srgbClr val="990066"/>
                </a:solidFill>
              </a:rPr>
              <a:t>Biology: Concepts and Connections, Fifth Edition</a:t>
            </a:r>
            <a:br>
              <a:rPr lang="en-US" sz="1800" i="1">
                <a:solidFill>
                  <a:srgbClr val="990066"/>
                </a:solidFill>
              </a:rPr>
            </a:br>
            <a:r>
              <a:rPr lang="en-US" sz="1800" i="1">
                <a:solidFill>
                  <a:srgbClr val="990066"/>
                </a:solidFill>
              </a:rPr>
              <a:t>   </a:t>
            </a:r>
            <a:r>
              <a:rPr lang="en-US" sz="1800" i="1">
                <a:solidFill>
                  <a:srgbClr val="990066"/>
                </a:solidFill>
                <a:latin typeface="Times New Roman" pitchFamily="18" charset="0"/>
                <a:cs typeface="Times New Roman" pitchFamily="18" charset="0"/>
              </a:rPr>
              <a:t>– Campbell, Reece, Taylor, and Simon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D6B3B5E6-F9A3-D6B5-0120-C048081FD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6096000"/>
            <a:ext cx="278130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800">
                <a:solidFill>
                  <a:srgbClr val="0060AF"/>
                </a:solidFill>
                <a:latin typeface="Times New Roman" pitchFamily="18" charset="0"/>
              </a:rPr>
              <a:t>Lectures by Chris Romero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>
              <a:defRPr sz="5500">
                <a:solidFill>
                  <a:srgbClr val="0060AF"/>
                </a:solidFill>
                <a:latin typeface="Times New Roman" pitchFamily="18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dist="35921" dir="2700000" algn="ctr" rotWithShape="0">
              <a:srgbClr val="000000"/>
            </a:outerShdw>
          </a:effectLst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265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028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39719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39719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734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534400" cy="25053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6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19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8580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185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153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36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44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33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255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FC7FBFD-B48C-DA98-1588-71D2AC578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AD73F2D-0941-F4FC-95DC-B351AE22F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85800"/>
            <a:ext cx="85344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 Box 7">
            <a:extLst>
              <a:ext uri="{FF2B5EF4-FFF2-40B4-BE49-F238E27FC236}">
                <a16:creationId xmlns:a16="http://schemas.microsoft.com/office/drawing/2014/main" id="{0E1A78C0-B4DA-C088-A6EA-824D405E7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000" b="0">
                <a:latin typeface="Times New Roman" pitchFamily="18" charset="0"/>
              </a:rPr>
              <a:t>Copyright © 2005 Pearson Education, Inc. Publishing as Benjamin Cummings</a:t>
            </a:r>
          </a:p>
        </p:txBody>
      </p:sp>
      <p:sp>
        <p:nvSpPr>
          <p:cNvPr id="1029" name="Line 8">
            <a:extLst>
              <a:ext uri="{FF2B5EF4-FFF2-40B4-BE49-F238E27FC236}">
                <a16:creationId xmlns:a16="http://schemas.microsoft.com/office/drawing/2014/main" id="{52909D90-4605-E2B2-0BCA-6BD666BC2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rgbClr val="637B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Line 9">
            <a:extLst>
              <a:ext uri="{FF2B5EF4-FFF2-40B4-BE49-F238E27FC236}">
                <a16:creationId xmlns:a16="http://schemas.microsoft.com/office/drawing/2014/main" id="{036AE67E-7FA4-2C73-5858-C03407B52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rgbClr val="637B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2pPr>
      <a:lvl3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3pPr>
      <a:lvl4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4pPr>
      <a:lvl5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98513" indent="-34131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2800">
          <a:solidFill>
            <a:schemeClr val="tx1"/>
          </a:solidFill>
          <a:latin typeface="+mn-lt"/>
        </a:defRPr>
      </a:lvl2pPr>
      <a:lvl3pPr marL="1485900" indent="-339725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3pPr>
      <a:lvl4pPr marL="2176463" indent="-3476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2600">
          <a:solidFill>
            <a:schemeClr val="tx1"/>
          </a:solidFill>
          <a:latin typeface="+mn-lt"/>
        </a:defRPr>
      </a:lvl4pPr>
      <a:lvl5pPr marL="2859088" indent="-3476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</a:defRPr>
      </a:lvl5pPr>
      <a:lvl6pPr marL="3316288" indent="-3476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6pPr>
      <a:lvl7pPr marL="3773488" indent="-3476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7pPr>
      <a:lvl8pPr marL="4230688" indent="-3476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8pPr>
      <a:lvl9pPr marL="4687888" indent="-3476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8zRNSkNNrc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-scientist.com/?articles.view/articleNo/47006/title/The-Evolution-of-Beer-Yeast/" TargetMode="Externa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estry.ubc.ca/2011/05/prof-suzanne-simard-talks-about-mother-tree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ovingart.com/fantastic-fungi/" TargetMode="External"/><Relationship Id="rId4" Type="http://schemas.openxmlformats.org/officeDocument/2006/relationships/hyperlink" Target="https://www.youtube.com/watch?v=vZ5Me4N_XX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manasinc.com/webcontent/animations/content/moss.html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engage.com/biology/discipline_content/animations/liverwort.html" TargetMode="External"/><Relationship Id="rId4" Type="http://schemas.openxmlformats.org/officeDocument/2006/relationships/hyperlink" Target="https://www.youtube.com/watch?v=jcWYAnmm-QE&amp;nohtml5=Fals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" descr="simple evolutionary tree with the three domains mapped out.">
            <a:extLst>
              <a:ext uri="{FF2B5EF4-FFF2-40B4-BE49-F238E27FC236}">
                <a16:creationId xmlns:a16="http://schemas.microsoft.com/office/drawing/2014/main" id="{E6D103F4-0FE7-A912-C4C2-BD054B9052AD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066800"/>
            <a:ext cx="7234238" cy="5432425"/>
            <a:chOff x="838200" y="1219473"/>
            <a:chExt cx="7234238" cy="5432152"/>
          </a:xfrm>
        </p:grpSpPr>
        <p:pic>
          <p:nvPicPr>
            <p:cNvPr id="15364" name="Picture 2">
              <a:extLst>
                <a:ext uri="{FF2B5EF4-FFF2-40B4-BE49-F238E27FC236}">
                  <a16:creationId xmlns:a16="http://schemas.microsoft.com/office/drawing/2014/main" id="{E16F40B4-C6D3-8C12-1AB7-A26BB8E57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219473"/>
              <a:ext cx="7234238" cy="5432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47E28B-343E-DFF6-5A5B-540C49EE02D3}"/>
                </a:ext>
              </a:extLst>
            </p:cNvPr>
            <p:cNvSpPr/>
            <p:nvPr/>
          </p:nvSpPr>
          <p:spPr>
            <a:xfrm>
              <a:off x="3048000" y="1600454"/>
              <a:ext cx="2133600" cy="609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AA1E6F-8E49-BFDC-6F16-44885A87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92333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The Diversity of Organisms on this Planet are </a:t>
            </a:r>
            <a:br>
              <a:rPr lang="en-US" altLang="en-US" dirty="0">
                <a:solidFill>
                  <a:srgbClr val="FF0000"/>
                </a:solidFill>
              </a:rPr>
            </a:br>
            <a:r>
              <a:rPr lang="en-US" altLang="en-US" dirty="0">
                <a:solidFill>
                  <a:srgbClr val="FF0000"/>
                </a:solidFill>
              </a:rPr>
              <a:t>divided into different </a:t>
            </a:r>
            <a:r>
              <a:rPr lang="en-US" altLang="en-US" u="sng" dirty="0">
                <a:solidFill>
                  <a:srgbClr val="FF0000"/>
                </a:solidFill>
              </a:rPr>
              <a:t>Domains</a:t>
            </a:r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92ED-FBA8-790B-3D13-43402988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+mn-lt"/>
              </a:rPr>
              <a:t>Zygomycota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+mn-lt"/>
            </a:endParaRP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E18A136F-1E16-EF71-3156-C14FD42443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Sexual reproduction by zygospores</a:t>
            </a:r>
          </a:p>
          <a:p>
            <a:pPr eaLnBrk="1" hangingPunct="1"/>
            <a:r>
              <a:rPr lang="en-US" altLang="en-US"/>
              <a:t>Asexual reproduction by sporangia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/>
          </a:p>
        </p:txBody>
      </p:sp>
      <p:pic>
        <p:nvPicPr>
          <p:cNvPr id="24580" name="Picture 2" descr="picture of fusing fungal cells and a zygospore.">
            <a:extLst>
              <a:ext uri="{FF2B5EF4-FFF2-40B4-BE49-F238E27FC236}">
                <a16:creationId xmlns:a16="http://schemas.microsoft.com/office/drawing/2014/main" id="{465B6E69-D4C0-57D7-E738-F2F99CA5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2328863"/>
            <a:ext cx="290353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1" name="Group 5" descr="picture of a sporangium full of spores">
            <a:extLst>
              <a:ext uri="{FF2B5EF4-FFF2-40B4-BE49-F238E27FC236}">
                <a16:creationId xmlns:a16="http://schemas.microsoft.com/office/drawing/2014/main" id="{52CB449F-2AF2-4789-5384-852F1D4D1B76}"/>
              </a:ext>
            </a:extLst>
          </p:cNvPr>
          <p:cNvGrpSpPr>
            <a:grpSpLocks/>
          </p:cNvGrpSpPr>
          <p:nvPr/>
        </p:nvGrpSpPr>
        <p:grpSpPr bwMode="auto">
          <a:xfrm>
            <a:off x="5137150" y="2339975"/>
            <a:ext cx="3190875" cy="3694113"/>
            <a:chOff x="4812023" y="1295400"/>
            <a:chExt cx="5305394" cy="5126361"/>
          </a:xfrm>
        </p:grpSpPr>
        <p:pic>
          <p:nvPicPr>
            <p:cNvPr id="24583" name="Picture 2" descr="ste09412_1904">
              <a:extLst>
                <a:ext uri="{FF2B5EF4-FFF2-40B4-BE49-F238E27FC236}">
                  <a16:creationId xmlns:a16="http://schemas.microsoft.com/office/drawing/2014/main" id="{60623E69-771E-A9F7-CE7C-ED4BD9946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1295400"/>
              <a:ext cx="3032713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9F24C3-B85E-4D1B-42F0-BA34C8E9255D}"/>
                </a:ext>
              </a:extLst>
            </p:cNvPr>
            <p:cNvSpPr txBox="1"/>
            <p:nvPr/>
          </p:nvSpPr>
          <p:spPr>
            <a:xfrm>
              <a:off x="4812023" y="5866607"/>
              <a:ext cx="5305394" cy="5551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2000" b="0" dirty="0">
                  <a:latin typeface="+mn-lt"/>
                </a:rPr>
                <a:t>A zygomycete sporangium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B983F22-7FD1-AB02-2EA4-5DAB8738D787}"/>
              </a:ext>
            </a:extLst>
          </p:cNvPr>
          <p:cNvSpPr txBox="1">
            <a:spLocks/>
          </p:cNvSpPr>
          <p:nvPr/>
        </p:nvSpPr>
        <p:spPr bwMode="auto">
          <a:xfrm>
            <a:off x="2058987" y="6172200"/>
            <a:ext cx="48672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0850" indent="-450850">
              <a:lnSpc>
                <a:spcPct val="90000"/>
              </a:lnSpc>
              <a:defRPr/>
            </a:pPr>
            <a:r>
              <a:rPr lang="en-US" sz="2800" b="0" kern="0" dirty="0">
                <a:solidFill>
                  <a:schemeClr val="tx2"/>
                </a:solidFill>
                <a:latin typeface="+mn-lt"/>
                <a:ea typeface="+mj-ea"/>
                <a:cs typeface="+mj-cs"/>
                <a:hlinkClick r:id="rId4"/>
              </a:rPr>
              <a:t>molds love strawberries</a:t>
            </a:r>
            <a:endParaRPr lang="en-US" sz="2800" b="0" kern="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Rhizopus stolonifer: morphology and reproduction of black bread mold">
            <a:extLst>
              <a:ext uri="{FF2B5EF4-FFF2-40B4-BE49-F238E27FC236}">
                <a16:creationId xmlns:a16="http://schemas.microsoft.com/office/drawing/2014/main" id="{02DAEA5D-585E-AF7F-72F4-41EC1549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113" y="861088"/>
            <a:ext cx="48895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94AA8-CB88-F60F-8C76-6CE54F5A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  <a:latin typeface="+mn-lt"/>
              </a:rPr>
              <a:t>Zygomycota</a:t>
            </a:r>
            <a:endParaRPr lang="en-US" dirty="0">
              <a:solidFill>
                <a:schemeClr val="tx2">
                  <a:satMod val="130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748E4-7E63-45D5-4862-6FEA6091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85800"/>
            <a:ext cx="3326167" cy="3785652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000" b="0" dirty="0"/>
              <a:t>Some destroy our food like the common Bread Mold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2000" b="0" dirty="0"/>
              <a:t>Some are used for food and other things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b="0" dirty="0"/>
              <a:t>Tempeh in Indonesia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</a:t>
            </a:r>
            <a:r>
              <a:rPr lang="en-US" altLang="en-US" b="0" dirty="0"/>
              <a:t>anufacture of birth control pills and anesthetics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b="0" dirty="0"/>
              <a:t>Yellow pigment for coloring margarine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16DAC69-397E-835E-3884-63B12809F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chemeClr val="tx2">
                    <a:satMod val="130000"/>
                  </a:schemeClr>
                </a:solidFill>
                <a:latin typeface="+mn-lt"/>
              </a:rPr>
              <a:t>Ascomycota</a:t>
            </a:r>
            <a:endParaRPr lang="en-US" sz="2800" dirty="0"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E5F493-A564-4282-C15D-F24456271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85800"/>
            <a:ext cx="4892675" cy="259147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0" dirty="0"/>
              <a:t>Food: Morels and truffles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altLang="en-US" b="0" dirty="0"/>
              <a:t>Yeast: Fermentation produces ethyl alcohol - Wines, beers.  CO2 causes bread dough to rise and gives it porous texture.</a:t>
            </a:r>
          </a:p>
          <a:p>
            <a:endParaRPr lang="en-US" dirty="0"/>
          </a:p>
        </p:txBody>
      </p:sp>
      <p:grpSp>
        <p:nvGrpSpPr>
          <p:cNvPr id="26627" name="Group 6" descr="cup fungus">
            <a:extLst>
              <a:ext uri="{FF2B5EF4-FFF2-40B4-BE49-F238E27FC236}">
                <a16:creationId xmlns:a16="http://schemas.microsoft.com/office/drawing/2014/main" id="{3B70A529-8561-5015-8CEF-1F39991C4AF8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28600"/>
            <a:ext cx="2814638" cy="2590800"/>
            <a:chOff x="5714724" y="4267974"/>
            <a:chExt cx="2814914" cy="2590026"/>
          </a:xfrm>
        </p:grpSpPr>
        <p:pic>
          <p:nvPicPr>
            <p:cNvPr id="26632" name="Picture 2" descr="ste09412_1908">
              <a:extLst>
                <a:ext uri="{FF2B5EF4-FFF2-40B4-BE49-F238E27FC236}">
                  <a16:creationId xmlns:a16="http://schemas.microsoft.com/office/drawing/2014/main" id="{0495E35A-A60F-E10A-E233-BCC080BF2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724" y="4267974"/>
              <a:ext cx="2814914" cy="2285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31327E-BF7A-CA40-C5A2-D28F13ED25E7}"/>
                </a:ext>
              </a:extLst>
            </p:cNvPr>
            <p:cNvSpPr txBox="1"/>
            <p:nvPr/>
          </p:nvSpPr>
          <p:spPr>
            <a:xfrm>
              <a:off x="6629214" y="6519964"/>
              <a:ext cx="925604" cy="3380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Ascoma</a:t>
              </a:r>
            </a:p>
          </p:txBody>
        </p:sp>
      </p:grpSp>
      <p:pic>
        <p:nvPicPr>
          <p:cNvPr id="26628" name="Picture 4" descr="person holding truffles">
            <a:extLst>
              <a:ext uri="{FF2B5EF4-FFF2-40B4-BE49-F238E27FC236}">
                <a16:creationId xmlns:a16="http://schemas.microsoft.com/office/drawing/2014/main" id="{AE3B76F2-0666-8589-9B60-284E92372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309938"/>
            <a:ext cx="3860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 descr="ascospores">
            <a:extLst>
              <a:ext uri="{FF2B5EF4-FFF2-40B4-BE49-F238E27FC236}">
                <a16:creationId xmlns:a16="http://schemas.microsoft.com/office/drawing/2014/main" id="{94497FC4-229E-137F-DF6E-DDEE7516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3832225"/>
            <a:ext cx="3179762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Rectangle 11">
            <a:extLst>
              <a:ext uri="{FF2B5EF4-FFF2-40B4-BE49-F238E27FC236}">
                <a16:creationId xmlns:a16="http://schemas.microsoft.com/office/drawing/2014/main" id="{C28EE650-EF88-C148-528B-146C3A838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538" y="6316663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0">
                <a:hlinkClick r:id="rId5"/>
              </a:rPr>
              <a:t>Cool article on beer brewing yeast</a:t>
            </a:r>
            <a:endParaRPr lang="en-US" altLang="en-US" sz="2000" b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E103-CD8A-7450-CB39-3C144027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tx2">
                    <a:satMod val="130000"/>
                  </a:schemeClr>
                </a:solidFill>
                <a:latin typeface="+mn-lt"/>
              </a:rPr>
              <a:t>Ascomycota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C8A0A5EF-751A-A004-DCCD-51787A79C6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4963" y="750661"/>
            <a:ext cx="8534400" cy="2505301"/>
          </a:xfrm>
        </p:spPr>
        <p:txBody>
          <a:bodyPr/>
          <a:lstStyle/>
          <a:p>
            <a:pPr eaLnBrk="1" hangingPunct="1"/>
            <a:endParaRPr lang="en-US" altLang="en-US" i="1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906979F6-E426-7254-2346-43F31509E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3" y="771525"/>
            <a:ext cx="5610225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1175" indent="-395288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11175" indent="-395288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en-US" b="0" i="1" dirty="0"/>
              <a:t>Penicillium,  Aspergillus, Saccharomyces, </a:t>
            </a:r>
            <a:r>
              <a:rPr lang="en-US" altLang="en-US" b="0" i="1" dirty="0" err="1"/>
              <a:t>Morchella</a:t>
            </a:r>
            <a:endParaRPr lang="en-US" altLang="en-US" b="0" i="1" dirty="0"/>
          </a:p>
          <a:p>
            <a:pPr lvl="2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0" dirty="0"/>
              <a:t>Ergot fungus may infect rye and other grains. </a:t>
            </a:r>
            <a:r>
              <a:rPr lang="en-US" altLang="en-US" sz="2000" b="0" dirty="0"/>
              <a:t>Initial source for the manufacture of LSD</a:t>
            </a:r>
            <a:endParaRPr lang="en-US" altLang="en-US" b="0" dirty="0"/>
          </a:p>
          <a:p>
            <a:pPr lvl="2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0" dirty="0"/>
              <a:t>Plant diseases - Dutch elm disease, chestnut blight</a:t>
            </a:r>
          </a:p>
        </p:txBody>
      </p:sp>
      <p:pic>
        <p:nvPicPr>
          <p:cNvPr id="27653" name="Picture 8" descr="wheat infected with ergot">
            <a:extLst>
              <a:ext uri="{FF2B5EF4-FFF2-40B4-BE49-F238E27FC236}">
                <a16:creationId xmlns:a16="http://schemas.microsoft.com/office/drawing/2014/main" id="{392911E8-D61B-D9FF-25A0-4BEBADF25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2913"/>
            <a:ext cx="146208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4" descr="picture of a morel and cup fungus">
            <a:extLst>
              <a:ext uri="{FF2B5EF4-FFF2-40B4-BE49-F238E27FC236}">
                <a16:creationId xmlns:a16="http://schemas.microsoft.com/office/drawing/2014/main" id="{78A8F02E-73E4-9CBF-1D6D-D69ADCFE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602038"/>
            <a:ext cx="5857875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2" descr="penicilin mold growing on a petri plate">
            <a:extLst>
              <a:ext uri="{FF2B5EF4-FFF2-40B4-BE49-F238E27FC236}">
                <a16:creationId xmlns:a16="http://schemas.microsoft.com/office/drawing/2014/main" id="{456FF1BD-86EF-80C7-AFCB-5090941C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3846513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FCFB87-A258-0398-CE42-5B2D2E17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tx2">
                    <a:satMod val="130000"/>
                  </a:schemeClr>
                </a:solidFill>
                <a:latin typeface="+mn-lt"/>
              </a:rPr>
              <a:t>Basidiomycota</a:t>
            </a:r>
            <a:br>
              <a:rPr lang="en-US" sz="3600" dirty="0">
                <a:solidFill>
                  <a:schemeClr val="tx2">
                    <a:satMod val="130000"/>
                  </a:schemeClr>
                </a:solidFill>
                <a:latin typeface="+mn-lt"/>
              </a:rPr>
            </a:br>
            <a:endParaRPr lang="en-US" sz="3600" dirty="0">
              <a:solidFill>
                <a:schemeClr val="tx2">
                  <a:satMod val="130000"/>
                </a:schemeClr>
              </a:solidFill>
              <a:latin typeface="+mn-lt"/>
            </a:endParaRP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EB63C973-5FC9-39BB-BE2A-448969EC5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685801"/>
            <a:ext cx="5554462" cy="1462596"/>
          </a:xfrm>
        </p:spPr>
        <p:txBody>
          <a:bodyPr/>
          <a:lstStyle/>
          <a:p>
            <a:pPr lvl="1" eaLnBrk="1" hangingPunct="1"/>
            <a:r>
              <a:rPr lang="en-US" altLang="en-US" dirty="0"/>
              <a:t>Includes mushrooms, toadstools, puffballs, shelf fungi, jelly fungi</a:t>
            </a:r>
          </a:p>
        </p:txBody>
      </p:sp>
      <p:pic>
        <p:nvPicPr>
          <p:cNvPr id="30723" name="Picture 2" descr="classic mushroom with cap and stalk, earth stars and turkey tail fungi">
            <a:extLst>
              <a:ext uri="{FF2B5EF4-FFF2-40B4-BE49-F238E27FC236}">
                <a16:creationId xmlns:a16="http://schemas.microsoft.com/office/drawing/2014/main" id="{212F1099-3A2B-6EB6-8729-7A9E576A1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445" r="20238" b="2328"/>
          <a:stretch>
            <a:fillRect/>
          </a:stretch>
        </p:blipFill>
        <p:spPr bwMode="auto">
          <a:xfrm>
            <a:off x="6778625" y="420688"/>
            <a:ext cx="2133600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5" descr="lumpy looking fungus">
            <a:extLst>
              <a:ext uri="{FF2B5EF4-FFF2-40B4-BE49-F238E27FC236}">
                <a16:creationId xmlns:a16="http://schemas.microsoft.com/office/drawing/2014/main" id="{821789FA-2767-98FC-BA0D-F5B7DBA21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7" y="2771329"/>
            <a:ext cx="3092450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4" descr="glowing fungi">
            <a:extLst>
              <a:ext uri="{FF2B5EF4-FFF2-40B4-BE49-F238E27FC236}">
                <a16:creationId xmlns:a16="http://schemas.microsoft.com/office/drawing/2014/main" id="{699656B1-6FF0-47AB-68F5-F6EABC96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466975"/>
            <a:ext cx="2501900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photo of a mushroom cap and a close-up of the spore producing structures">
            <a:extLst>
              <a:ext uri="{FF2B5EF4-FFF2-40B4-BE49-F238E27FC236}">
                <a16:creationId xmlns:a16="http://schemas.microsoft.com/office/drawing/2014/main" id="{91011B9C-2839-3CA8-C027-9D22C06A7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" b="4601"/>
          <a:stretch/>
        </p:blipFill>
        <p:spPr bwMode="auto">
          <a:xfrm>
            <a:off x="304800" y="688222"/>
            <a:ext cx="8534400" cy="605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BF16D8-742C-03EE-E0A9-5865CA8B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Fruiting Bodies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795F-675B-EE7C-EFE9-DD88FAFA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Fungi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610E9FAB-031B-CCB6-708F-475452C3AA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6062" y="1701810"/>
            <a:ext cx="4551363" cy="1631216"/>
          </a:xfrm>
        </p:spPr>
        <p:txBody>
          <a:bodyPr/>
          <a:lstStyle/>
          <a:p>
            <a:pPr marL="0" indent="0" eaLnBrk="1" hangingPunct="1">
              <a:buFont typeface="Times New Roman" panose="02020603050405020304" pitchFamily="18" charset="0"/>
              <a:buNone/>
            </a:pPr>
            <a:r>
              <a:rPr lang="en-US" altLang="en-US" sz="2800" dirty="0"/>
              <a:t>Fungi </a:t>
            </a:r>
            <a:r>
              <a:rPr lang="en-US" altLang="en-US" sz="2400" dirty="0"/>
              <a:t>have enormous ecological benefits and practical uses- essential decomposers &amp; provide antibiotics and food</a:t>
            </a:r>
          </a:p>
        </p:txBody>
      </p:sp>
      <p:grpSp>
        <p:nvGrpSpPr>
          <p:cNvPr id="33795" name="Group 20" descr="bleu cheese with penicillium and a petri plate with penicillium inhibiting the growth of bacteria. ">
            <a:extLst>
              <a:ext uri="{FF2B5EF4-FFF2-40B4-BE49-F238E27FC236}">
                <a16:creationId xmlns:a16="http://schemas.microsoft.com/office/drawing/2014/main" id="{8805CFAF-C425-9FF2-1710-6CE6866F07B3}"/>
              </a:ext>
            </a:extLst>
          </p:cNvPr>
          <p:cNvGrpSpPr>
            <a:grpSpLocks/>
          </p:cNvGrpSpPr>
          <p:nvPr/>
        </p:nvGrpSpPr>
        <p:grpSpPr bwMode="auto">
          <a:xfrm>
            <a:off x="247650" y="3611640"/>
            <a:ext cx="8591550" cy="2787650"/>
            <a:chOff x="188" y="2144"/>
            <a:chExt cx="5412" cy="1756"/>
          </a:xfrm>
        </p:grpSpPr>
        <p:pic>
          <p:nvPicPr>
            <p:cNvPr id="33798" name="Picture 4" descr="17_22aBlueCheese_UP.jpg       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E07EFC5B-90C1-153F-5228-7915B38DE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" y="2144"/>
              <a:ext cx="2567" cy="1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9" name="Picture 6" descr="17_22bPenicilliumBacter_UP.jpg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B7DB8230-8FEB-1DD7-ACE8-D51DFFEAA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2203"/>
              <a:ext cx="3080" cy="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0" name="Line 7">
              <a:extLst>
                <a:ext uri="{FF2B5EF4-FFF2-40B4-BE49-F238E27FC236}">
                  <a16:creationId xmlns:a16="http://schemas.microsoft.com/office/drawing/2014/main" id="{6AD9F993-A9AB-4199-6825-FF43FEC49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3" y="2708"/>
              <a:ext cx="10" cy="1032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1" name="Line 8">
              <a:extLst>
                <a:ext uri="{FF2B5EF4-FFF2-40B4-BE49-F238E27FC236}">
                  <a16:creationId xmlns:a16="http://schemas.microsoft.com/office/drawing/2014/main" id="{2DC77992-B3AA-D027-B2CE-D7E9421C7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3" y="2631"/>
              <a:ext cx="492" cy="306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Line 9">
              <a:extLst>
                <a:ext uri="{FF2B5EF4-FFF2-40B4-BE49-F238E27FC236}">
                  <a16:creationId xmlns:a16="http://schemas.microsoft.com/office/drawing/2014/main" id="{C3AB725E-A556-AA79-DADC-60BB11B7DC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5" y="2784"/>
              <a:ext cx="531" cy="445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Line 10">
              <a:extLst>
                <a:ext uri="{FF2B5EF4-FFF2-40B4-BE49-F238E27FC236}">
                  <a16:creationId xmlns:a16="http://schemas.microsoft.com/office/drawing/2014/main" id="{9B8B60F7-45DF-8502-DC4F-90A3D3B8A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3" y="2708"/>
              <a:ext cx="10" cy="10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4" name="Line 11">
              <a:extLst>
                <a:ext uri="{FF2B5EF4-FFF2-40B4-BE49-F238E27FC236}">
                  <a16:creationId xmlns:a16="http://schemas.microsoft.com/office/drawing/2014/main" id="{DA68EBE3-D7E7-2568-E778-CCF4E8D72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3" y="2631"/>
              <a:ext cx="492" cy="3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5" name="Line 12">
              <a:extLst>
                <a:ext uri="{FF2B5EF4-FFF2-40B4-BE49-F238E27FC236}">
                  <a16:creationId xmlns:a16="http://schemas.microsoft.com/office/drawing/2014/main" id="{4756F5A9-577E-68C2-B422-52D04D013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5" y="2784"/>
              <a:ext cx="531" cy="4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Text Box 13">
              <a:extLst>
                <a:ext uri="{FF2B5EF4-FFF2-40B4-BE49-F238E27FC236}">
                  <a16:creationId xmlns:a16="http://schemas.microsoft.com/office/drawing/2014/main" id="{06A4EB41-DF5A-E2B3-C3C5-5CF30A34D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" y="2378"/>
              <a:ext cx="97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400" i="1">
                  <a:solidFill>
                    <a:schemeClr val="bg1"/>
                  </a:solidFill>
                </a:rPr>
                <a:t>Staphylococcus</a:t>
              </a:r>
            </a:p>
            <a:p>
              <a:pPr algn="l"/>
              <a:r>
                <a:rPr lang="en-US" altLang="en-US" sz="1400" i="1">
                  <a:solidFill>
                    <a:schemeClr val="bg1"/>
                  </a:solidFill>
                </a:rPr>
                <a:t>aureus</a:t>
              </a:r>
            </a:p>
          </p:txBody>
        </p:sp>
        <p:sp>
          <p:nvSpPr>
            <p:cNvPr id="33807" name="Text Box 14">
              <a:extLst>
                <a:ext uri="{FF2B5EF4-FFF2-40B4-BE49-F238E27FC236}">
                  <a16:creationId xmlns:a16="http://schemas.microsoft.com/office/drawing/2014/main" id="{B92A56BB-0400-19F6-F870-492F0175E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1" y="2510"/>
              <a:ext cx="7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400" i="1">
                  <a:solidFill>
                    <a:schemeClr val="bg1"/>
                  </a:solidFill>
                </a:rPr>
                <a:t>Penicillium</a:t>
              </a:r>
            </a:p>
          </p:txBody>
        </p:sp>
        <p:sp>
          <p:nvSpPr>
            <p:cNvPr id="33808" name="Text Box 15">
              <a:extLst>
                <a:ext uri="{FF2B5EF4-FFF2-40B4-BE49-F238E27FC236}">
                  <a16:creationId xmlns:a16="http://schemas.microsoft.com/office/drawing/2014/main" id="{D7AA9AD6-90D5-29BC-D2FB-858F2BBCA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7" y="2664"/>
              <a:ext cx="580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400">
                  <a:solidFill>
                    <a:schemeClr val="bg1"/>
                  </a:solidFill>
                </a:rPr>
                <a:t>Zone of</a:t>
              </a:r>
            </a:p>
            <a:p>
              <a:pPr algn="l"/>
              <a:r>
                <a:rPr lang="en-US" altLang="en-US" sz="1400">
                  <a:solidFill>
                    <a:schemeClr val="bg1"/>
                  </a:solidFill>
                </a:rPr>
                <a:t>inhibited</a:t>
              </a:r>
            </a:p>
            <a:p>
              <a:pPr algn="l"/>
              <a:r>
                <a:rPr lang="en-US" altLang="en-US" sz="1400">
                  <a:solidFill>
                    <a:schemeClr val="bg1"/>
                  </a:solidFill>
                </a:rPr>
                <a:t>growth</a:t>
              </a: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EC5840F6-AEBC-AA84-0DD6-727ABE0E8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747703"/>
            <a:ext cx="441325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charset="0"/>
              <a:buNone/>
              <a:defRPr/>
            </a:pPr>
            <a:r>
              <a:rPr lang="en-US" sz="3200" b="0" kern="0" dirty="0">
                <a:latin typeface="+mn-lt"/>
              </a:rPr>
              <a:t>Fungi </a:t>
            </a:r>
            <a:r>
              <a:rPr lang="en-US" b="0" kern="0" dirty="0">
                <a:latin typeface="+mn-lt"/>
              </a:rPr>
              <a:t>also form mutualistic relationships with animals</a:t>
            </a:r>
            <a:endParaRPr lang="en-US" sz="3000" b="0" kern="0" dirty="0">
              <a:latin typeface="+mn-lt"/>
            </a:endParaRPr>
          </a:p>
        </p:txBody>
      </p:sp>
      <p:pic>
        <p:nvPicPr>
          <p:cNvPr id="33797" name="Picture 4" descr="ants carrying pieces of leaves back to their colony where fungi will break them down into a substance the ants can consume">
            <a:extLst>
              <a:ext uri="{FF2B5EF4-FFF2-40B4-BE49-F238E27FC236}">
                <a16:creationId xmlns:a16="http://schemas.microsoft.com/office/drawing/2014/main" id="{B3751426-9F28-FDD2-B489-FE8B4EFF4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78" y="747703"/>
            <a:ext cx="4116065" cy="231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8BE7-4052-F7A0-4B43-3C0FB30F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BA690-352A-5958-DFC8-E1EEF0D9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85800"/>
            <a:ext cx="8534400" cy="3881062"/>
          </a:xfrm>
        </p:spPr>
        <p:txBody>
          <a:bodyPr/>
          <a:lstStyle/>
          <a:p>
            <a:r>
              <a:rPr lang="en-US" dirty="0"/>
              <a:t>When two species live together and at least one of them is dependent on the relationship to survive</a:t>
            </a:r>
          </a:p>
          <a:p>
            <a:r>
              <a:rPr lang="en-US" dirty="0"/>
              <a:t>There are three basic types of symbiosis</a:t>
            </a:r>
          </a:p>
          <a:p>
            <a:pPr lvl="2"/>
            <a:r>
              <a:rPr lang="en-US" dirty="0"/>
              <a:t>Mutualistic: When both parties benefit</a:t>
            </a:r>
          </a:p>
          <a:p>
            <a:pPr lvl="2"/>
            <a:r>
              <a:rPr lang="en-US" dirty="0"/>
              <a:t>Parasitic: When one party benefits and the other is harmed</a:t>
            </a:r>
          </a:p>
          <a:p>
            <a:pPr lvl="2"/>
            <a:r>
              <a:rPr lang="en-US" dirty="0" err="1"/>
              <a:t>Commensalistic</a:t>
            </a:r>
            <a:r>
              <a:rPr lang="en-US" dirty="0"/>
              <a:t>: When one party benefits and the other is neither helped nor harmed.</a:t>
            </a:r>
          </a:p>
          <a:p>
            <a:r>
              <a:rPr lang="en-US" dirty="0"/>
              <a:t>There are fungal examples of all three</a:t>
            </a:r>
          </a:p>
        </p:txBody>
      </p:sp>
    </p:spTree>
    <p:extLst>
      <p:ext uri="{BB962C8B-B14F-4D97-AF65-F5344CB8AC3E}">
        <p14:creationId xmlns:p14="http://schemas.microsoft.com/office/powerpoint/2010/main" val="127342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732D-58E3-7912-8BD8-543BEB67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Lichens: Mutualism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DB357290-D34E-B2BB-A7E4-873F553385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685800"/>
            <a:ext cx="4642387" cy="1015663"/>
          </a:xfrm>
        </p:spPr>
        <p:txBody>
          <a:bodyPr/>
          <a:lstStyle/>
          <a:p>
            <a:pPr marL="0" indent="0" eaLnBrk="1" hangingPunct="1">
              <a:buFont typeface="Times New Roman" panose="02020603050405020304" pitchFamily="18" charset="0"/>
              <a:buNone/>
            </a:pPr>
            <a:r>
              <a:rPr lang="en-US" altLang="en-US" sz="2000" dirty="0"/>
              <a:t>Lichens consist of fungi living mutualistically with photosynthetic organisms (algae or cyanobacteria</a:t>
            </a:r>
          </a:p>
        </p:txBody>
      </p:sp>
      <p:grpSp>
        <p:nvGrpSpPr>
          <p:cNvPr id="32771" name="Group 18" descr="scanning electron micrograph of fungal hyphae wrapped around an algal cell">
            <a:extLst>
              <a:ext uri="{FF2B5EF4-FFF2-40B4-BE49-F238E27FC236}">
                <a16:creationId xmlns:a16="http://schemas.microsoft.com/office/drawing/2014/main" id="{3290C23C-15D6-A222-3A6B-996AB7B0E8D0}"/>
              </a:ext>
            </a:extLst>
          </p:cNvPr>
          <p:cNvGrpSpPr>
            <a:grpSpLocks/>
          </p:cNvGrpSpPr>
          <p:nvPr/>
        </p:nvGrpSpPr>
        <p:grpSpPr bwMode="auto">
          <a:xfrm>
            <a:off x="4919663" y="212725"/>
            <a:ext cx="3948112" cy="3140075"/>
            <a:chOff x="2926" y="1923"/>
            <a:chExt cx="2582" cy="2100"/>
          </a:xfrm>
        </p:grpSpPr>
        <p:pic>
          <p:nvPicPr>
            <p:cNvPr id="32774" name="Picture 6" descr="17_20bFungAlgLichens_UP.jpg   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B983F229-D020-9F9E-7A2E-1F3FA3C4F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" y="1923"/>
              <a:ext cx="2106" cy="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5" name="Freeform 7">
              <a:extLst>
                <a:ext uri="{FF2B5EF4-FFF2-40B4-BE49-F238E27FC236}">
                  <a16:creationId xmlns:a16="http://schemas.microsoft.com/office/drawing/2014/main" id="{E253B834-84B5-3C2C-0256-88A38CA39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322"/>
              <a:ext cx="914" cy="489"/>
            </a:xfrm>
            <a:custGeom>
              <a:avLst/>
              <a:gdLst>
                <a:gd name="T0" fmla="*/ 52 w 1256"/>
                <a:gd name="T1" fmla="*/ 0 h 672"/>
                <a:gd name="T2" fmla="*/ 0 w 1256"/>
                <a:gd name="T3" fmla="*/ 28 h 672"/>
                <a:gd name="T4" fmla="*/ 32 w 1256"/>
                <a:gd name="T5" fmla="*/ 28 h 672"/>
                <a:gd name="T6" fmla="*/ 0 60000 65536"/>
                <a:gd name="T7" fmla="*/ 0 60000 65536"/>
                <a:gd name="T8" fmla="*/ 0 60000 65536"/>
                <a:gd name="T9" fmla="*/ 0 w 1256"/>
                <a:gd name="T10" fmla="*/ 0 h 672"/>
                <a:gd name="T11" fmla="*/ 1256 w 12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56" h="672">
                  <a:moveTo>
                    <a:pt x="1256" y="0"/>
                  </a:moveTo>
                  <a:lnTo>
                    <a:pt x="0" y="672"/>
                  </a:lnTo>
                  <a:lnTo>
                    <a:pt x="760" y="664"/>
                  </a:lnTo>
                </a:path>
              </a:pathLst>
            </a:cu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6" name="Line 8">
              <a:extLst>
                <a:ext uri="{FF2B5EF4-FFF2-40B4-BE49-F238E27FC236}">
                  <a16:creationId xmlns:a16="http://schemas.microsoft.com/office/drawing/2014/main" id="{D37EB6CB-B8BD-744D-36D5-1AB6EEC72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96" y="3242"/>
              <a:ext cx="535" cy="82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7" name="Freeform 9">
              <a:extLst>
                <a:ext uri="{FF2B5EF4-FFF2-40B4-BE49-F238E27FC236}">
                  <a16:creationId xmlns:a16="http://schemas.microsoft.com/office/drawing/2014/main" id="{AFCA82DF-5E42-4874-4646-B693F9C95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" y="2322"/>
              <a:ext cx="914" cy="489"/>
            </a:xfrm>
            <a:custGeom>
              <a:avLst/>
              <a:gdLst>
                <a:gd name="T0" fmla="*/ 52 w 1256"/>
                <a:gd name="T1" fmla="*/ 0 h 672"/>
                <a:gd name="T2" fmla="*/ 0 w 1256"/>
                <a:gd name="T3" fmla="*/ 28 h 672"/>
                <a:gd name="T4" fmla="*/ 32 w 1256"/>
                <a:gd name="T5" fmla="*/ 28 h 672"/>
                <a:gd name="T6" fmla="*/ 0 60000 65536"/>
                <a:gd name="T7" fmla="*/ 0 60000 65536"/>
                <a:gd name="T8" fmla="*/ 0 60000 65536"/>
                <a:gd name="T9" fmla="*/ 0 w 1256"/>
                <a:gd name="T10" fmla="*/ 0 h 672"/>
                <a:gd name="T11" fmla="*/ 1256 w 12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56" h="672">
                  <a:moveTo>
                    <a:pt x="1256" y="0"/>
                  </a:moveTo>
                  <a:lnTo>
                    <a:pt x="0" y="672"/>
                  </a:lnTo>
                  <a:lnTo>
                    <a:pt x="760" y="664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Line 10">
              <a:extLst>
                <a:ext uri="{FF2B5EF4-FFF2-40B4-BE49-F238E27FC236}">
                  <a16:creationId xmlns:a16="http://schemas.microsoft.com/office/drawing/2014/main" id="{45F73620-ACB2-9295-C735-4677EB7C2F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96" y="3242"/>
              <a:ext cx="535" cy="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Text Box 11">
              <a:extLst>
                <a:ext uri="{FF2B5EF4-FFF2-40B4-BE49-F238E27FC236}">
                  <a16:creationId xmlns:a16="http://schemas.microsoft.com/office/drawing/2014/main" id="{C3169091-88D2-5646-A6CE-9F83C91EDB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6" y="2691"/>
              <a:ext cx="48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400" b="0"/>
                <a:t>Fungal</a:t>
              </a:r>
            </a:p>
            <a:p>
              <a:pPr algn="l"/>
              <a:r>
                <a:rPr lang="en-US" altLang="en-US" sz="1400" b="0"/>
                <a:t>hyphae</a:t>
              </a:r>
            </a:p>
          </p:txBody>
        </p:sp>
        <p:sp>
          <p:nvSpPr>
            <p:cNvPr id="32780" name="Text Box 12">
              <a:extLst>
                <a:ext uri="{FF2B5EF4-FFF2-40B4-BE49-F238E27FC236}">
                  <a16:creationId xmlns:a16="http://schemas.microsoft.com/office/drawing/2014/main" id="{797A0EB2-DF32-222C-2237-57EBB0D51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6" y="3216"/>
              <a:ext cx="36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400" b="0"/>
                <a:t>Algal</a:t>
              </a:r>
            </a:p>
            <a:p>
              <a:pPr algn="l"/>
              <a:r>
                <a:rPr lang="en-US" altLang="en-US" sz="1400" b="0"/>
                <a:t>cell</a:t>
              </a:r>
            </a:p>
          </p:txBody>
        </p:sp>
        <p:sp>
          <p:nvSpPr>
            <p:cNvPr id="32781" name="Text Box 13">
              <a:extLst>
                <a:ext uri="{FF2B5EF4-FFF2-40B4-BE49-F238E27FC236}">
                  <a16:creationId xmlns:a16="http://schemas.microsoft.com/office/drawing/2014/main" id="{36C2CDD5-B0B1-3D5C-9267-D47847C5E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872" y="3331"/>
              <a:ext cx="1095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Colorized SEM 1,000</a:t>
              </a:r>
              <a:r>
                <a:rPr lang="en-US" altLang="en-US" sz="1000" b="0"/>
                <a:t> </a:t>
              </a:r>
              <a:r>
                <a:rPr lang="en-US" altLang="en-US" sz="1200" b="0">
                  <a:sym typeface="Symbol" panose="05050102010706020507" pitchFamily="18" charset="2"/>
                </a:rPr>
                <a:t></a:t>
              </a:r>
              <a:endParaRPr lang="en-US" altLang="en-US" sz="1200" b="0"/>
            </a:p>
          </p:txBody>
        </p:sp>
      </p:grpSp>
      <p:pic>
        <p:nvPicPr>
          <p:cNvPr id="32772" name="Picture 6" descr="four different crustose lichens growing on a rock.">
            <a:extLst>
              <a:ext uri="{FF2B5EF4-FFF2-40B4-BE49-F238E27FC236}">
                <a16:creationId xmlns:a16="http://schemas.microsoft.com/office/drawing/2014/main" id="{FA380672-A24C-BBE7-C8FC-D7090E784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1"/>
          <a:stretch>
            <a:fillRect/>
          </a:stretch>
        </p:blipFill>
        <p:spPr bwMode="auto">
          <a:xfrm>
            <a:off x="4454525" y="3581400"/>
            <a:ext cx="4471988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 descr="fruticose lichen growing on a tree branch">
            <a:extLst>
              <a:ext uri="{FF2B5EF4-FFF2-40B4-BE49-F238E27FC236}">
                <a16:creationId xmlns:a16="http://schemas.microsoft.com/office/drawing/2014/main" id="{31306045-D580-27B2-7D3F-7BA5B0B07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568575"/>
            <a:ext cx="361791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>
            <a:extLst>
              <a:ext uri="{FF2B5EF4-FFF2-40B4-BE49-F238E27FC236}">
                <a16:creationId xmlns:a16="http://schemas.microsoft.com/office/drawing/2014/main" id="{45295ED4-0C57-3F83-9154-968B78D56F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876735"/>
            <a:ext cx="8534400" cy="12187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3200" b="0" kern="0" dirty="0">
                <a:latin typeface="+mn-lt"/>
              </a:rPr>
              <a:t>Fungi </a:t>
            </a:r>
            <a:r>
              <a:rPr lang="en-US" b="0" kern="0" dirty="0">
                <a:latin typeface="+mn-lt"/>
              </a:rPr>
              <a:t>form mutualistic relationships with plants</a:t>
            </a:r>
            <a:endParaRPr lang="en-US" sz="3000" b="0" kern="0" dirty="0">
              <a:latin typeface="+mn-lt"/>
            </a:endParaRPr>
          </a:p>
          <a:p>
            <a:pPr marL="0" indent="0" eaLnBrk="1" hangingPunct="1">
              <a:buFont typeface="Times New Roman" panose="02020603050405020304" pitchFamily="18" charset="0"/>
              <a:buNone/>
            </a:pPr>
            <a:r>
              <a:rPr lang="en-US" altLang="en-US" dirty="0"/>
              <a:t>This benefits farms and ecological restoration projects</a:t>
            </a:r>
          </a:p>
        </p:txBody>
      </p:sp>
      <p:grpSp>
        <p:nvGrpSpPr>
          <p:cNvPr id="34819" name="Group 7" descr="picture of an orange and an orange grove.">
            <a:extLst>
              <a:ext uri="{FF2B5EF4-FFF2-40B4-BE49-F238E27FC236}">
                <a16:creationId xmlns:a16="http://schemas.microsoft.com/office/drawing/2014/main" id="{B74A2CAD-485F-C866-085E-2E9F40E2C9FF}"/>
              </a:ext>
            </a:extLst>
          </p:cNvPr>
          <p:cNvGrpSpPr>
            <a:grpSpLocks/>
          </p:cNvGrpSpPr>
          <p:nvPr/>
        </p:nvGrpSpPr>
        <p:grpSpPr bwMode="auto">
          <a:xfrm>
            <a:off x="571130" y="3969939"/>
            <a:ext cx="6752948" cy="2635214"/>
            <a:chOff x="626" y="2015"/>
            <a:chExt cx="4908" cy="1966"/>
          </a:xfrm>
        </p:grpSpPr>
        <p:pic>
          <p:nvPicPr>
            <p:cNvPr id="34820" name="Picture 4" descr="17_UN342Orange_UP.jpg                                          0051C8CA203                            BE7B0D61:">
              <a:extLst>
                <a:ext uri="{FF2B5EF4-FFF2-40B4-BE49-F238E27FC236}">
                  <a16:creationId xmlns:a16="http://schemas.microsoft.com/office/drawing/2014/main" id="{86FD93EF-9F26-4D7C-BD21-5B718D7C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" y="2015"/>
              <a:ext cx="1751" cy="1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1" name="Picture 5" descr="17_UN342OrangeGrove_UP.jpg                                     0051C8CA203                            BE7B0D61:">
              <a:extLst>
                <a:ext uri="{FF2B5EF4-FFF2-40B4-BE49-F238E27FC236}">
                  <a16:creationId xmlns:a16="http://schemas.microsoft.com/office/drawing/2014/main" id="{0D2F9D62-2BF2-53BE-63D0-920493BC0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" y="2801"/>
              <a:ext cx="3161" cy="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image of roots growing with mycorrhizal fungi.">
            <a:extLst>
              <a:ext uri="{FF2B5EF4-FFF2-40B4-BE49-F238E27FC236}">
                <a16:creationId xmlns:a16="http://schemas.microsoft.com/office/drawing/2014/main" id="{AA8B0E32-12B1-36F6-C31B-6A4FDB2B9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5" r="48821" b="6658"/>
          <a:stretch/>
        </p:blipFill>
        <p:spPr>
          <a:xfrm>
            <a:off x="4468482" y="2409887"/>
            <a:ext cx="3130803" cy="2352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6304F68-9B75-8A93-54B1-B01CFD27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503238"/>
          </a:xfrm>
        </p:spPr>
        <p:txBody>
          <a:bodyPr/>
          <a:lstStyle/>
          <a:p>
            <a:r>
              <a:rPr lang="en-US" dirty="0"/>
              <a:t>Mycorrhizae: Mutualism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ecorative image with a lot of different fungi">
            <a:extLst>
              <a:ext uri="{FF2B5EF4-FFF2-40B4-BE49-F238E27FC236}">
                <a16:creationId xmlns:a16="http://schemas.microsoft.com/office/drawing/2014/main" id="{1269EAAE-5B0C-5986-415A-30C6FBEA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785813"/>
            <a:ext cx="59817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45DD0F-5901-7AE2-7C4F-A887E937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Fungi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4D4A3-83C5-36F1-1A1C-85C8D332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85800"/>
            <a:ext cx="8534400" cy="1569660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b="0" dirty="0"/>
              <a:t>Smuts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b="0" dirty="0"/>
              <a:t>Rusts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b="0" dirty="0"/>
              <a:t>Mildews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pic>
        <p:nvPicPr>
          <p:cNvPr id="31748" name="Picture 2" descr="corn cob infected with corn smut">
            <a:extLst>
              <a:ext uri="{FF2B5EF4-FFF2-40B4-BE49-F238E27FC236}">
                <a16:creationId xmlns:a16="http://schemas.microsoft.com/office/drawing/2014/main" id="{926AABDC-9793-130C-B47C-27D0C15B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460" y="751688"/>
            <a:ext cx="2849563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2" descr="squash leaf infected with powdery mildew">
            <a:extLst>
              <a:ext uri="{FF2B5EF4-FFF2-40B4-BE49-F238E27FC236}">
                <a16:creationId xmlns:a16="http://schemas.microsoft.com/office/drawing/2014/main" id="{73A66D34-A038-7AE9-6E9B-A4BEFC7A1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6" y="2150130"/>
            <a:ext cx="448468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Rectangle 9">
            <a:extLst>
              <a:ext uri="{FF2B5EF4-FFF2-40B4-BE49-F238E27FC236}">
                <a16:creationId xmlns:a16="http://schemas.microsoft.com/office/drawing/2014/main" id="{CEF12E0D-BA0C-D3F5-4A0A-0A57B2C29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511" y="4629951"/>
            <a:ext cx="179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0" dirty="0"/>
              <a:t>Huitlacoche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FEB356-B9D8-2D68-D264-42C309A17D51}"/>
              </a:ext>
            </a:extLst>
          </p:cNvPr>
          <p:cNvSpPr txBox="1">
            <a:spLocks/>
          </p:cNvSpPr>
          <p:nvPr/>
        </p:nvSpPr>
        <p:spPr bwMode="auto">
          <a:xfrm>
            <a:off x="225275" y="215437"/>
            <a:ext cx="85344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kern="0" dirty="0"/>
              <a:t>Fungal pathogens: Parasitism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3">
            <a:extLst>
              <a:ext uri="{FF2B5EF4-FFF2-40B4-BE49-F238E27FC236}">
                <a16:creationId xmlns:a16="http://schemas.microsoft.com/office/drawing/2014/main" id="{DCB63538-D6B0-E88D-B823-F902123E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53" y="2005728"/>
            <a:ext cx="72294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99EF8-DE3D-24DF-D612-6F1C44D3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Fungi are amazing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ACC98-9190-3742-CB86-5E04F65D9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11763"/>
            <a:ext cx="3974237" cy="1492245"/>
          </a:xfrm>
        </p:spPr>
        <p:txBody>
          <a:bodyPr/>
          <a:lstStyle/>
          <a:p>
            <a:r>
              <a:rPr lang="en-US" altLang="en-US" dirty="0">
                <a:hlinkClick r:id="rId3"/>
              </a:rPr>
              <a:t>Mother Trees</a:t>
            </a:r>
            <a:endParaRPr lang="en-US" alt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dirty="0">
                <a:hlinkClick r:id="rId4"/>
              </a:rPr>
              <a:t>Attenborough on Fungi</a:t>
            </a:r>
            <a:endParaRPr lang="en-US" alt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dirty="0">
                <a:hlinkClick r:id="rId5"/>
              </a:rPr>
              <a:t>Fantastic Fungi</a:t>
            </a: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" descr="simple evolutionary tree with the three domains mapped out.">
            <a:extLst>
              <a:ext uri="{FF2B5EF4-FFF2-40B4-BE49-F238E27FC236}">
                <a16:creationId xmlns:a16="http://schemas.microsoft.com/office/drawing/2014/main" id="{E6D103F4-0FE7-A912-C4C2-BD054B9052AD}"/>
              </a:ext>
            </a:extLst>
          </p:cNvPr>
          <p:cNvGrpSpPr>
            <a:grpSpLocks/>
          </p:cNvGrpSpPr>
          <p:nvPr/>
        </p:nvGrpSpPr>
        <p:grpSpPr bwMode="auto">
          <a:xfrm>
            <a:off x="954881" y="1162090"/>
            <a:ext cx="7234238" cy="5432425"/>
            <a:chOff x="838200" y="1219473"/>
            <a:chExt cx="7234238" cy="5432152"/>
          </a:xfrm>
        </p:grpSpPr>
        <p:pic>
          <p:nvPicPr>
            <p:cNvPr id="15364" name="Picture 2">
              <a:extLst>
                <a:ext uri="{FF2B5EF4-FFF2-40B4-BE49-F238E27FC236}">
                  <a16:creationId xmlns:a16="http://schemas.microsoft.com/office/drawing/2014/main" id="{E16F40B4-C6D3-8C12-1AB7-A26BB8E57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219473"/>
              <a:ext cx="7234238" cy="5432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47E28B-343E-DFF6-5A5B-540C49EE02D3}"/>
                </a:ext>
              </a:extLst>
            </p:cNvPr>
            <p:cNvSpPr/>
            <p:nvPr/>
          </p:nvSpPr>
          <p:spPr>
            <a:xfrm>
              <a:off x="3048000" y="1600454"/>
              <a:ext cx="2133600" cy="609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AA1E6F-8E49-BFDC-6F16-44885A87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92333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The Diversity of Organisms on this Planet are </a:t>
            </a:r>
            <a:br>
              <a:rPr lang="en-US" altLang="en-US" dirty="0">
                <a:solidFill>
                  <a:srgbClr val="FF0000"/>
                </a:solidFill>
              </a:rPr>
            </a:br>
            <a:r>
              <a:rPr lang="en-US" altLang="en-US" dirty="0">
                <a:solidFill>
                  <a:srgbClr val="FF0000"/>
                </a:solidFill>
              </a:rPr>
              <a:t>divided into different </a:t>
            </a:r>
            <a:r>
              <a:rPr lang="en-US" altLang="en-US" u="sng" dirty="0">
                <a:solidFill>
                  <a:srgbClr val="FF0000"/>
                </a:solidFill>
              </a:rPr>
              <a:t>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2718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6EF9-EBB9-E69C-26DD-D6BD5B67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"/>
            <a:ext cx="3929849" cy="1388616"/>
          </a:xfrm>
        </p:spPr>
        <p:txBody>
          <a:bodyPr/>
          <a:lstStyle/>
          <a:p>
            <a:pPr marL="1588" indent="14288">
              <a:defRPr/>
            </a:pPr>
            <a:r>
              <a:rPr lang="en-US" sz="3200" dirty="0">
                <a:latin typeface="+mn-lt"/>
              </a:rPr>
              <a:t>Characteristics of  Kingdom Plantae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C8D06546-5594-7111-6EF5-B9F9D2998E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6944" y="1191827"/>
            <a:ext cx="3929849" cy="426794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Cell walls containing cellulose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Autotrophic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Chloroplasts with chlorophyll a and b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Multicellular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Cuticle &amp; stomata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Non-mobile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Alternation of Generations </a:t>
            </a:r>
          </a:p>
        </p:txBody>
      </p:sp>
      <p:pic>
        <p:nvPicPr>
          <p:cNvPr id="38916" name="Picture 4" descr="Diversity of plants image ">
            <a:extLst>
              <a:ext uri="{FF2B5EF4-FFF2-40B4-BE49-F238E27FC236}">
                <a16:creationId xmlns:a16="http://schemas.microsoft.com/office/drawing/2014/main" id="{3AA0DAE8-FB20-33AA-ADA1-973D4CED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160338"/>
            <a:ext cx="4410075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 descr="Can Native Plants Be Invasive? - EcoBeneficial! ®">
            <a:extLst>
              <a:ext uri="{FF2B5EF4-FFF2-40B4-BE49-F238E27FC236}">
                <a16:creationId xmlns:a16="http://schemas.microsoft.com/office/drawing/2014/main" id="{AFBE0AA7-CA13-FBD2-4D9D-93EE5157E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/>
          <a:stretch>
            <a:fillRect/>
          </a:stretch>
        </p:blipFill>
        <p:spPr bwMode="auto">
          <a:xfrm>
            <a:off x="4513263" y="179388"/>
            <a:ext cx="133667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D515-6141-AF91-1906-846237B3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9963C7CD-4F07-0539-E939-5DEE1726BB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Times New Roman" panose="02020603050405020304" pitchFamily="18" charset="0"/>
              <a:buNone/>
            </a:pPr>
            <a:r>
              <a:rPr lang="en-US" altLang="en-US"/>
              <a:t>Plants evolved from green algae </a:t>
            </a:r>
          </a:p>
          <a:p>
            <a:pPr marL="800100" lvl="1" indent="-342900" eaLnBrk="1" hangingPunct="1"/>
            <a:r>
              <a:rPr lang="en-US" altLang="en-US"/>
              <a:t>Molecular, physical, and chemical evidence indicate that green algae called charophyceans are the closest living relatives of plants</a:t>
            </a:r>
          </a:p>
        </p:txBody>
      </p:sp>
      <p:grpSp>
        <p:nvGrpSpPr>
          <p:cNvPr id="39939" name="Group 12" descr="image of plant ancestors coleochaete and chara.">
            <a:extLst>
              <a:ext uri="{FF2B5EF4-FFF2-40B4-BE49-F238E27FC236}">
                <a16:creationId xmlns:a16="http://schemas.microsoft.com/office/drawing/2014/main" id="{679BABE7-4900-D0DB-B95C-EC4154FE00A8}"/>
              </a:ext>
            </a:extLst>
          </p:cNvPr>
          <p:cNvGrpSpPr>
            <a:grpSpLocks/>
          </p:cNvGrpSpPr>
          <p:nvPr/>
        </p:nvGrpSpPr>
        <p:grpSpPr bwMode="auto">
          <a:xfrm>
            <a:off x="298450" y="2608263"/>
            <a:ext cx="8540750" cy="2924175"/>
            <a:chOff x="196" y="2247"/>
            <a:chExt cx="5380" cy="1842"/>
          </a:xfrm>
        </p:grpSpPr>
        <p:pic>
          <p:nvPicPr>
            <p:cNvPr id="39942" name="Picture 8" descr="17_01aSimpleCharophycean_U.jpg                                 0051C8CA203                            BE770689:">
              <a:extLst>
                <a:ext uri="{FF2B5EF4-FFF2-40B4-BE49-F238E27FC236}">
                  <a16:creationId xmlns:a16="http://schemas.microsoft.com/office/drawing/2014/main" id="{5C9D67ED-9003-F0AA-6E9C-EA9968B26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2268"/>
              <a:ext cx="2629" cy="1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1" name="Picture 11" descr="17_01bElaboratCharophy_UP.jpg                                  0051C8CA203                            BE770689:">
              <a:extLst>
                <a:ext uri="{FF2B5EF4-FFF2-40B4-BE49-F238E27FC236}">
                  <a16:creationId xmlns:a16="http://schemas.microsoft.com/office/drawing/2014/main" id="{0DA6E841-2084-44AF-147B-7FD9B4A0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" y="2247"/>
              <a:ext cx="2611" cy="1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0AC6-4275-4754-1786-198A29B9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</a:t>
            </a:r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BE10ECAE-E706-C477-D617-2C85718952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5613" lvl="1" eaLnBrk="1" hangingPunct="1"/>
            <a:r>
              <a:rPr lang="en-US" altLang="en-US"/>
              <a:t>Plants have some specific adaptations that are not found in algae </a:t>
            </a:r>
          </a:p>
        </p:txBody>
      </p:sp>
      <p:grpSp>
        <p:nvGrpSpPr>
          <p:cNvPr id="40963" name="Group 25" descr="Characteristics plants had to develop to live on land.">
            <a:extLst>
              <a:ext uri="{FF2B5EF4-FFF2-40B4-BE49-F238E27FC236}">
                <a16:creationId xmlns:a16="http://schemas.microsoft.com/office/drawing/2014/main" id="{8B4BDC73-FFAC-9DCE-7419-3B0FE73C26E8}"/>
              </a:ext>
            </a:extLst>
          </p:cNvPr>
          <p:cNvGrpSpPr>
            <a:grpSpLocks/>
          </p:cNvGrpSpPr>
          <p:nvPr/>
        </p:nvGrpSpPr>
        <p:grpSpPr bwMode="auto">
          <a:xfrm>
            <a:off x="2401253" y="1441450"/>
            <a:ext cx="3927475" cy="4730750"/>
            <a:chOff x="1805" y="1144"/>
            <a:chExt cx="2474" cy="2979"/>
          </a:xfrm>
        </p:grpSpPr>
        <p:pic>
          <p:nvPicPr>
            <p:cNvPr id="40964" name="Picture 5" descr="17_02aPlantVsGreenAlga_U.jpg                                   0051C8CA203                            BE770689:">
              <a:extLst>
                <a:ext uri="{FF2B5EF4-FFF2-40B4-BE49-F238E27FC236}">
                  <a16:creationId xmlns:a16="http://schemas.microsoft.com/office/drawing/2014/main" id="{12BEEA50-B5F1-80C7-B684-74A69C390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" y="1183"/>
              <a:ext cx="2474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5" name="Text Box 6">
              <a:extLst>
                <a:ext uri="{FF2B5EF4-FFF2-40B4-BE49-F238E27FC236}">
                  <a16:creationId xmlns:a16="http://schemas.microsoft.com/office/drawing/2014/main" id="{42FD19CA-632B-3436-BF02-6757FC27D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144"/>
              <a:ext cx="31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/>
                <a:t>Plant</a:t>
              </a:r>
            </a:p>
          </p:txBody>
        </p:sp>
        <p:sp>
          <p:nvSpPr>
            <p:cNvPr id="40966" name="Line 7">
              <a:extLst>
                <a:ext uri="{FF2B5EF4-FFF2-40B4-BE49-F238E27FC236}">
                  <a16:creationId xmlns:a16="http://schemas.microsoft.com/office/drawing/2014/main" id="{9AC4DD8A-59E3-1783-7CA1-3C9B705A0C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85" y="3037"/>
              <a:ext cx="107" cy="1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7" name="Text Box 8">
              <a:extLst>
                <a:ext uri="{FF2B5EF4-FFF2-40B4-BE49-F238E27FC236}">
                  <a16:creationId xmlns:a16="http://schemas.microsoft.com/office/drawing/2014/main" id="{7E380845-5CB9-9F88-2AD7-023F7522A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9" y="3171"/>
              <a:ext cx="78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/>
                <a:t>Roots</a:t>
              </a:r>
              <a:br>
                <a:rPr lang="en-US" altLang="en-US" sz="1000"/>
              </a:br>
              <a:r>
                <a:rPr lang="en-US" altLang="en-US" sz="1000" b="0"/>
                <a:t>anchor plant;</a:t>
              </a:r>
              <a:br>
                <a:rPr lang="en-US" altLang="en-US" sz="1000" b="0"/>
              </a:br>
              <a:r>
                <a:rPr lang="en-US" altLang="en-US" sz="1000" b="0"/>
                <a:t>absorb water and</a:t>
              </a:r>
              <a:br>
                <a:rPr lang="en-US" altLang="en-US" sz="1000" b="0"/>
              </a:br>
              <a:r>
                <a:rPr lang="en-US" altLang="en-US" sz="1000" b="0"/>
                <a:t>minerals from</a:t>
              </a:r>
              <a:br>
                <a:rPr lang="en-US" altLang="en-US" sz="1000" b="0"/>
              </a:br>
              <a:r>
                <a:rPr lang="en-US" altLang="en-US" sz="1000" b="0"/>
                <a:t>the soil </a:t>
              </a:r>
              <a:endParaRPr lang="en-US" altLang="en-US" sz="1000"/>
            </a:p>
          </p:txBody>
        </p:sp>
        <p:sp>
          <p:nvSpPr>
            <p:cNvPr id="40968" name="Text Box 9">
              <a:extLst>
                <a:ext uri="{FF2B5EF4-FFF2-40B4-BE49-F238E27FC236}">
                  <a16:creationId xmlns:a16="http://schemas.microsoft.com/office/drawing/2014/main" id="{F6D7A6E5-E10F-5A85-A128-7BAEB59B9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" y="1353"/>
              <a:ext cx="15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/>
                <a:t>Reproductive structures</a:t>
              </a:r>
              <a:r>
                <a:rPr lang="en-US" altLang="en-US" sz="1000" b="0"/>
                <a:t>, as in flowers,</a:t>
              </a:r>
              <a:br>
                <a:rPr lang="en-US" altLang="en-US" sz="1000" b="0"/>
              </a:br>
              <a:r>
                <a:rPr lang="en-US" altLang="en-US" sz="1000" b="0"/>
                <a:t>contain spores and gametes</a:t>
              </a:r>
            </a:p>
          </p:txBody>
        </p:sp>
        <p:sp>
          <p:nvSpPr>
            <p:cNvPr id="40969" name="Text Box 10">
              <a:extLst>
                <a:ext uri="{FF2B5EF4-FFF2-40B4-BE49-F238E27FC236}">
                  <a16:creationId xmlns:a16="http://schemas.microsoft.com/office/drawing/2014/main" id="{5A5CFEC8-6710-7CE9-E67C-AA8BAEFE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5" y="1798"/>
              <a:ext cx="134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/>
                <a:t>Cuticle</a:t>
              </a:r>
              <a:r>
                <a:rPr lang="en-US" altLang="en-US" sz="1000" b="0"/>
                <a:t> covering leaves and stems</a:t>
              </a:r>
              <a:br>
                <a:rPr lang="en-US" altLang="en-US" sz="1000" b="0"/>
              </a:br>
              <a:r>
                <a:rPr lang="en-US" altLang="en-US" sz="1000" b="0"/>
                <a:t>reduces water loss; </a:t>
              </a:r>
              <a:r>
                <a:rPr lang="en-US" altLang="en-US" sz="1000"/>
                <a:t>stomata</a:t>
              </a:r>
              <a:r>
                <a:rPr lang="en-US" altLang="en-US" sz="1000" b="0"/>
                <a:t> in</a:t>
              </a:r>
              <a:br>
                <a:rPr lang="en-US" altLang="en-US" sz="1000" b="0"/>
              </a:br>
              <a:r>
                <a:rPr lang="en-US" altLang="en-US" sz="1000" b="0"/>
                <a:t>leaves allow gas exchange</a:t>
              </a:r>
            </a:p>
          </p:txBody>
        </p:sp>
        <p:sp>
          <p:nvSpPr>
            <p:cNvPr id="40970" name="Text Box 11">
              <a:extLst>
                <a:ext uri="{FF2B5EF4-FFF2-40B4-BE49-F238E27FC236}">
                  <a16:creationId xmlns:a16="http://schemas.microsoft.com/office/drawing/2014/main" id="{B9BD12C1-DE10-FDBA-9DC9-5B17875CB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" y="1637"/>
              <a:ext cx="116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/>
                <a:t>Leaf</a:t>
              </a:r>
              <a:r>
                <a:rPr lang="en-US" altLang="en-US" sz="1000" b="0"/>
                <a:t> performs photosynthesis</a:t>
              </a:r>
            </a:p>
          </p:txBody>
        </p:sp>
        <p:sp>
          <p:nvSpPr>
            <p:cNvPr id="40971" name="Text Box 12">
              <a:extLst>
                <a:ext uri="{FF2B5EF4-FFF2-40B4-BE49-F238E27FC236}">
                  <a16:creationId xmlns:a16="http://schemas.microsoft.com/office/drawing/2014/main" id="{17AC9DF2-2644-C320-F9C3-F5C21D6C1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2" y="2571"/>
              <a:ext cx="76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Surrounding water</a:t>
              </a:r>
              <a:br>
                <a:rPr lang="en-US" altLang="en-US" sz="1000" b="0"/>
              </a:br>
              <a:r>
                <a:rPr lang="en-US" altLang="en-US" sz="1000" b="0"/>
                <a:t>supports alga</a:t>
              </a:r>
            </a:p>
          </p:txBody>
        </p:sp>
        <p:sp>
          <p:nvSpPr>
            <p:cNvPr id="40972" name="Text Box 13">
              <a:extLst>
                <a:ext uri="{FF2B5EF4-FFF2-40B4-BE49-F238E27FC236}">
                  <a16:creationId xmlns:a16="http://schemas.microsoft.com/office/drawing/2014/main" id="{422A7D1A-21EB-0D81-B47A-768C13D34C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175"/>
              <a:ext cx="115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/>
                <a:t>Stem</a:t>
              </a:r>
              <a:r>
                <a:rPr lang="en-US" altLang="en-US" sz="1000" b="0"/>
                <a:t> supports plant and may</a:t>
              </a:r>
              <a:br>
                <a:rPr lang="en-US" altLang="en-US" sz="1000" b="0"/>
              </a:br>
              <a:r>
                <a:rPr lang="en-US" altLang="en-US" sz="1000" b="0"/>
                <a:t>perform photosynthesis</a:t>
              </a:r>
            </a:p>
          </p:txBody>
        </p:sp>
        <p:sp>
          <p:nvSpPr>
            <p:cNvPr id="40973" name="Text Box 14">
              <a:extLst>
                <a:ext uri="{FF2B5EF4-FFF2-40B4-BE49-F238E27FC236}">
                  <a16:creationId xmlns:a16="http://schemas.microsoft.com/office/drawing/2014/main" id="{37CBFA43-AB00-3AE6-7DB1-F9943904C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2887"/>
              <a:ext cx="668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/>
                <a:t>Whole alga</a:t>
              </a:r>
              <a:br>
                <a:rPr lang="en-US" altLang="en-US" sz="1000" b="0"/>
              </a:br>
              <a:r>
                <a:rPr lang="en-US" altLang="en-US" sz="1000" b="0"/>
                <a:t>performs</a:t>
              </a:r>
              <a:br>
                <a:rPr lang="en-US" altLang="en-US" sz="1000" b="0"/>
              </a:br>
              <a:r>
                <a:rPr lang="en-US" altLang="en-US" sz="1000" b="0"/>
                <a:t>photosynthesis;</a:t>
              </a:r>
              <a:br>
                <a:rPr lang="en-US" altLang="en-US" sz="1000" b="0"/>
              </a:br>
              <a:r>
                <a:rPr lang="en-US" altLang="en-US" sz="1000" b="0"/>
                <a:t>absorbs water,</a:t>
              </a:r>
              <a:br>
                <a:rPr lang="en-US" altLang="en-US" sz="1000" b="0"/>
              </a:br>
              <a:r>
                <a:rPr lang="en-US" altLang="en-US" sz="1000" b="0"/>
                <a:t>CO</a:t>
              </a:r>
              <a:r>
                <a:rPr lang="en-US" altLang="en-US" sz="1000" b="0" baseline="-25000"/>
                <a:t>2</a:t>
              </a:r>
              <a:r>
                <a:rPr lang="en-US" altLang="en-US" sz="1000" b="0"/>
                <a:t>, and</a:t>
              </a:r>
              <a:br>
                <a:rPr lang="en-US" altLang="en-US" sz="1000" b="0"/>
              </a:br>
              <a:r>
                <a:rPr lang="en-US" altLang="en-US" sz="1000" b="0"/>
                <a:t>minerals from</a:t>
              </a:r>
              <a:br>
                <a:rPr lang="en-US" altLang="en-US" sz="1000" b="0"/>
              </a:br>
              <a:r>
                <a:rPr lang="en-US" altLang="en-US" sz="1000" b="0"/>
                <a:t>the water</a:t>
              </a:r>
            </a:p>
          </p:txBody>
        </p:sp>
        <p:sp>
          <p:nvSpPr>
            <p:cNvPr id="40974" name="Text Box 15">
              <a:extLst>
                <a:ext uri="{FF2B5EF4-FFF2-40B4-BE49-F238E27FC236}">
                  <a16:creationId xmlns:a16="http://schemas.microsoft.com/office/drawing/2014/main" id="{5E8DBB15-053D-3E81-79A6-B82DB5DEB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3" y="3612"/>
              <a:ext cx="57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/>
                <a:t>Holdfast</a:t>
              </a:r>
              <a:br>
                <a:rPr lang="en-US" altLang="en-US" sz="1000" b="0"/>
              </a:br>
              <a:r>
                <a:rPr lang="en-US" altLang="en-US" sz="1000" b="0"/>
                <a:t>anchors alga</a:t>
              </a:r>
            </a:p>
          </p:txBody>
        </p:sp>
        <p:sp>
          <p:nvSpPr>
            <p:cNvPr id="40975" name="Line 16">
              <a:extLst>
                <a:ext uri="{FF2B5EF4-FFF2-40B4-BE49-F238E27FC236}">
                  <a16:creationId xmlns:a16="http://schemas.microsoft.com/office/drawing/2014/main" id="{C615310C-C430-7CA1-CEA8-8E3B7F73A8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9" y="3720"/>
              <a:ext cx="346" cy="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6" name="Line 17">
              <a:extLst>
                <a:ext uri="{FF2B5EF4-FFF2-40B4-BE49-F238E27FC236}">
                  <a16:creationId xmlns:a16="http://schemas.microsoft.com/office/drawing/2014/main" id="{2D871944-EB6E-80AB-41BD-1E3008C43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2" y="1881"/>
              <a:ext cx="1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7" name="Line 18">
              <a:extLst>
                <a:ext uri="{FF2B5EF4-FFF2-40B4-BE49-F238E27FC236}">
                  <a16:creationId xmlns:a16="http://schemas.microsoft.com/office/drawing/2014/main" id="{A1E54AFE-061A-E57B-3252-B1A3424AB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5" y="2260"/>
              <a:ext cx="4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8" name="Line 19">
              <a:extLst>
                <a:ext uri="{FF2B5EF4-FFF2-40B4-BE49-F238E27FC236}">
                  <a16:creationId xmlns:a16="http://schemas.microsoft.com/office/drawing/2014/main" id="{7F6B74D7-7342-B469-26D0-BEDA752F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1720"/>
              <a:ext cx="11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9" name="Text Box 20">
              <a:extLst>
                <a:ext uri="{FF2B5EF4-FFF2-40B4-BE49-F238E27FC236}">
                  <a16:creationId xmlns:a16="http://schemas.microsoft.com/office/drawing/2014/main" id="{6B6729C0-B529-3502-34DB-B660DCFA2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7" y="2588"/>
              <a:ext cx="28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/>
                <a:t>Alga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65F4-B46F-0251-4AA7-418E86E5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636A6EB5-EBC4-8D5E-AA67-D5E040569D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5613" lvl="1" eaLnBrk="1" hangingPunct="1"/>
            <a:r>
              <a:rPr lang="en-US" altLang="en-US"/>
              <a:t>Plants have vascular tissue</a:t>
            </a:r>
          </a:p>
          <a:p>
            <a:pPr marL="909638" lvl="2" eaLnBrk="1" hangingPunct="1"/>
            <a:r>
              <a:rPr lang="en-US" altLang="en-US"/>
              <a:t>Which helps distribute nutrients throughout the organism</a:t>
            </a:r>
          </a:p>
        </p:txBody>
      </p:sp>
      <p:pic>
        <p:nvPicPr>
          <p:cNvPr id="41987" name="Picture 4" descr="image of a leaf with veins apparent,">
            <a:extLst>
              <a:ext uri="{FF2B5EF4-FFF2-40B4-BE49-F238E27FC236}">
                <a16:creationId xmlns:a16="http://schemas.microsoft.com/office/drawing/2014/main" id="{C7F616EC-F1EB-FDB6-1A92-16298A666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2339975"/>
            <a:ext cx="5943600" cy="416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0C55-B8BB-34E5-B6C9-A98826AA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0B61BB2E-D738-F27B-3242-A848F23F6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9113" y="569649"/>
            <a:ext cx="8534400" cy="769223"/>
          </a:xfrm>
        </p:spPr>
        <p:txBody>
          <a:bodyPr/>
          <a:lstStyle/>
          <a:p>
            <a:pPr marL="457200" lvl="1" indent="-342900" eaLnBrk="1" hangingPunct="1"/>
            <a:r>
              <a:rPr lang="en-US" altLang="en-US" dirty="0"/>
              <a:t>Plants alternate between 2 generations in their life cycle: Alternation of generations</a:t>
            </a:r>
          </a:p>
        </p:txBody>
      </p:sp>
      <p:grpSp>
        <p:nvGrpSpPr>
          <p:cNvPr id="43011" name="Group 4" descr="simple image of the alternation of generations between sporophytes and gametophytes in plants.">
            <a:extLst>
              <a:ext uri="{FF2B5EF4-FFF2-40B4-BE49-F238E27FC236}">
                <a16:creationId xmlns:a16="http://schemas.microsoft.com/office/drawing/2014/main" id="{70BC09DB-6F9E-4F25-6EDF-01A8C96DB1F0}"/>
              </a:ext>
            </a:extLst>
          </p:cNvPr>
          <p:cNvGrpSpPr>
            <a:grpSpLocks/>
          </p:cNvGrpSpPr>
          <p:nvPr/>
        </p:nvGrpSpPr>
        <p:grpSpPr bwMode="auto">
          <a:xfrm>
            <a:off x="1008062" y="1475416"/>
            <a:ext cx="7127875" cy="5302250"/>
            <a:chOff x="544" y="577"/>
            <a:chExt cx="4544" cy="3380"/>
          </a:xfrm>
        </p:grpSpPr>
        <p:pic>
          <p:nvPicPr>
            <p:cNvPr id="43012" name="Picture 5" descr="17_04AlternatGeneration_3_U.jpg                                0051C8CA203                            BE77EE71:">
              <a:extLst>
                <a:ext uri="{FF2B5EF4-FFF2-40B4-BE49-F238E27FC236}">
                  <a16:creationId xmlns:a16="http://schemas.microsoft.com/office/drawing/2014/main" id="{8509EC4A-D46F-5ECE-71C5-E9E7D8E70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" y="577"/>
              <a:ext cx="4544" cy="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3" name="Text Box 6">
              <a:extLst>
                <a:ext uri="{FF2B5EF4-FFF2-40B4-BE49-F238E27FC236}">
                  <a16:creationId xmlns:a16="http://schemas.microsoft.com/office/drawing/2014/main" id="{9FDD1211-DF9A-272E-3BD6-D7B8A3A981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0" y="3437"/>
              <a:ext cx="6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/>
                <a:t>Sporophyte</a:t>
              </a:r>
              <a:br>
                <a:rPr lang="en-US" altLang="en-US" sz="1200" b="0"/>
              </a:br>
              <a:r>
                <a:rPr lang="en-US" altLang="en-US" sz="1200" b="0"/>
                <a:t>plant (2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43014" name="Text Box 7">
              <a:extLst>
                <a:ext uri="{FF2B5EF4-FFF2-40B4-BE49-F238E27FC236}">
                  <a16:creationId xmlns:a16="http://schemas.microsoft.com/office/drawing/2014/main" id="{91DD80FA-1A85-3B97-7FA2-0D60FEBD9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" y="781"/>
              <a:ext cx="294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Key</a:t>
              </a:r>
            </a:p>
          </p:txBody>
        </p:sp>
        <p:sp>
          <p:nvSpPr>
            <p:cNvPr id="43015" name="Text Box 8">
              <a:extLst>
                <a:ext uri="{FF2B5EF4-FFF2-40B4-BE49-F238E27FC236}">
                  <a16:creationId xmlns:a16="http://schemas.microsoft.com/office/drawing/2014/main" id="{7E33DA78-A8E2-36CE-B6DE-0F6F6723E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213"/>
              <a:ext cx="664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Fertilization</a:t>
              </a:r>
            </a:p>
          </p:txBody>
        </p:sp>
        <p:sp>
          <p:nvSpPr>
            <p:cNvPr id="43016" name="Text Box 9">
              <a:extLst>
                <a:ext uri="{FF2B5EF4-FFF2-40B4-BE49-F238E27FC236}">
                  <a16:creationId xmlns:a16="http://schemas.microsoft.com/office/drawing/2014/main" id="{187DFE50-4527-A2D3-6112-AA383269F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845"/>
              <a:ext cx="700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/>
                <a:t>Gametophyte</a:t>
              </a:r>
              <a:br>
                <a:rPr lang="en-US" altLang="en-US" sz="1200" b="0"/>
              </a:br>
              <a:r>
                <a:rPr lang="en-US" altLang="en-US" sz="1200" b="0"/>
                <a:t>plant 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43017" name="Text Box 10">
              <a:extLst>
                <a:ext uri="{FF2B5EF4-FFF2-40B4-BE49-F238E27FC236}">
                  <a16:creationId xmlns:a16="http://schemas.microsoft.com/office/drawing/2014/main" id="{B077FABA-9F8A-D934-C7BA-CC030A24E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933"/>
              <a:ext cx="590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Haploid 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43018" name="Text Box 11">
              <a:extLst>
                <a:ext uri="{FF2B5EF4-FFF2-40B4-BE49-F238E27FC236}">
                  <a16:creationId xmlns:a16="http://schemas.microsoft.com/office/drawing/2014/main" id="{703987E5-1701-BD08-39F2-5B0BDE513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" y="1157"/>
              <a:ext cx="612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Diploid (2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43019" name="Text Box 12">
              <a:extLst>
                <a:ext uri="{FF2B5EF4-FFF2-40B4-BE49-F238E27FC236}">
                  <a16:creationId xmlns:a16="http://schemas.microsoft.com/office/drawing/2014/main" id="{68A7366C-8F80-E37B-0750-54593B6DB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" y="1293"/>
              <a:ext cx="40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Sperm</a:t>
              </a:r>
            </a:p>
          </p:txBody>
        </p:sp>
        <p:sp>
          <p:nvSpPr>
            <p:cNvPr id="43020" name="Text Box 13">
              <a:extLst>
                <a:ext uri="{FF2B5EF4-FFF2-40B4-BE49-F238E27FC236}">
                  <a16:creationId xmlns:a16="http://schemas.microsoft.com/office/drawing/2014/main" id="{7691B63D-BF93-6264-5081-6A3917557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5" y="1813"/>
              <a:ext cx="28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Egg</a:t>
              </a:r>
            </a:p>
          </p:txBody>
        </p:sp>
        <p:sp>
          <p:nvSpPr>
            <p:cNvPr id="43021" name="Text Box 14">
              <a:extLst>
                <a:ext uri="{FF2B5EF4-FFF2-40B4-BE49-F238E27FC236}">
                  <a16:creationId xmlns:a16="http://schemas.microsoft.com/office/drawing/2014/main" id="{2DE519A8-0FC2-0C88-B3C3-DC800231B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398074">
              <a:off x="3864" y="3190"/>
              <a:ext cx="41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 i="1"/>
                <a:t>Mitosis</a:t>
              </a:r>
            </a:p>
          </p:txBody>
        </p:sp>
        <p:sp>
          <p:nvSpPr>
            <p:cNvPr id="43022" name="Text Box 15">
              <a:extLst>
                <a:ext uri="{FF2B5EF4-FFF2-40B4-BE49-F238E27FC236}">
                  <a16:creationId xmlns:a16="http://schemas.microsoft.com/office/drawing/2014/main" id="{7CD17CFC-C1D6-5D8D-10C5-4B8439E3B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" y="2629"/>
              <a:ext cx="613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Zygote (2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43023" name="Text Box 16">
              <a:extLst>
                <a:ext uri="{FF2B5EF4-FFF2-40B4-BE49-F238E27FC236}">
                  <a16:creationId xmlns:a16="http://schemas.microsoft.com/office/drawing/2014/main" id="{37BB3001-7B3B-4CE0-E428-4162F5975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89"/>
              <a:ext cx="657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Gametes 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43024" name="Text Box 17">
              <a:extLst>
                <a:ext uri="{FF2B5EF4-FFF2-40B4-BE49-F238E27FC236}">
                  <a16:creationId xmlns:a16="http://schemas.microsoft.com/office/drawing/2014/main" id="{D76EBA4C-D712-18E5-7BD7-91A2AB62C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717"/>
              <a:ext cx="57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Spores 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43025" name="Text Box 18">
              <a:extLst>
                <a:ext uri="{FF2B5EF4-FFF2-40B4-BE49-F238E27FC236}">
                  <a16:creationId xmlns:a16="http://schemas.microsoft.com/office/drawing/2014/main" id="{C7A653DC-D4F7-4FB1-129F-269CD64ED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355363">
              <a:off x="1904" y="1294"/>
              <a:ext cx="419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 i="1"/>
                <a:t>Mitosis</a:t>
              </a:r>
            </a:p>
          </p:txBody>
        </p:sp>
        <p:sp>
          <p:nvSpPr>
            <p:cNvPr id="43026" name="Text Box 19">
              <a:extLst>
                <a:ext uri="{FF2B5EF4-FFF2-40B4-BE49-F238E27FC236}">
                  <a16:creationId xmlns:a16="http://schemas.microsoft.com/office/drawing/2014/main" id="{C059B304-1D6A-4350-6346-7FA0BB0D9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92611">
              <a:off x="3886" y="1276"/>
              <a:ext cx="41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 i="1"/>
                <a:t>Mitosis</a:t>
              </a:r>
            </a:p>
          </p:txBody>
        </p:sp>
        <p:sp>
          <p:nvSpPr>
            <p:cNvPr id="43027" name="Text Box 20">
              <a:extLst>
                <a:ext uri="{FF2B5EF4-FFF2-40B4-BE49-F238E27FC236}">
                  <a16:creationId xmlns:a16="http://schemas.microsoft.com/office/drawing/2014/main" id="{80BA33AE-4EFD-A74B-67BA-AE286CA03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" y="2205"/>
              <a:ext cx="474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Meiosis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ladogram illustrating the evolutionary relationships among groups of plants.">
            <a:extLst>
              <a:ext uri="{FF2B5EF4-FFF2-40B4-BE49-F238E27FC236}">
                <a16:creationId xmlns:a16="http://schemas.microsoft.com/office/drawing/2014/main" id="{A0A4A32A-717E-43B7-8196-B6D54415D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81768"/>
            <a:ext cx="5133975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9C052E7-E43E-AFF1-0A9F-3666102E82A6}"/>
              </a:ext>
            </a:extLst>
          </p:cNvPr>
          <p:cNvSpPr txBox="1">
            <a:spLocks noChangeArrowheads="1"/>
          </p:cNvSpPr>
          <p:nvPr/>
        </p:nvSpPr>
        <p:spPr>
          <a:xfrm>
            <a:off x="346075" y="207963"/>
            <a:ext cx="8534400" cy="954087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charset="0"/>
              <a:buNone/>
              <a:defRPr/>
            </a:pPr>
            <a:endParaRPr lang="en-US" sz="2800" b="0" kern="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3429A-16A2-5DBA-2245-5C29199B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420291"/>
            <a:ext cx="3340809" cy="520742"/>
          </a:xfrm>
        </p:spPr>
        <p:txBody>
          <a:bodyPr/>
          <a:lstStyle/>
          <a:p>
            <a:r>
              <a:rPr lang="en-US" dirty="0"/>
              <a:t>Kingdom Plantae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159D-D2F6-C467-968E-10ED3483D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188245"/>
            <a:ext cx="3142849" cy="1808825"/>
          </a:xfrm>
        </p:spPr>
        <p:txBody>
          <a:bodyPr/>
          <a:lstStyle/>
          <a:p>
            <a:r>
              <a:rPr lang="en-US" sz="2400" b="0" kern="0" dirty="0">
                <a:latin typeface="+mn-lt"/>
              </a:rPr>
              <a:t>Plant diversity reflects the evolutionary history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8" descr="Artistic representation of the diversity of mosses.">
            <a:extLst>
              <a:ext uri="{FF2B5EF4-FFF2-40B4-BE49-F238E27FC236}">
                <a16:creationId xmlns:a16="http://schemas.microsoft.com/office/drawing/2014/main" id="{978FA9D7-B07C-1AD9-39A3-7AAF947BF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24" y="139531"/>
            <a:ext cx="4518025" cy="63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>
            <a:extLst>
              <a:ext uri="{FF2B5EF4-FFF2-40B4-BE49-F238E27FC236}">
                <a16:creationId xmlns:a16="http://schemas.microsoft.com/office/drawing/2014/main" id="{51CEE833-A1D5-678E-1605-04D3D54CA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12" y="455613"/>
            <a:ext cx="2696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F2B05-06FE-5478-BAB6-C298908C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D74D-54BA-86EE-767F-33B77545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44" y="793453"/>
            <a:ext cx="2438400" cy="503238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Bryophytes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 descr="decorative image with a lot of different fungi including molds">
            <a:extLst>
              <a:ext uri="{FF2B5EF4-FFF2-40B4-BE49-F238E27FC236}">
                <a16:creationId xmlns:a16="http://schemas.microsoft.com/office/drawing/2014/main" id="{CDF32B8F-89E9-7810-362D-D476B1C5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10" y="1296733"/>
            <a:ext cx="4876800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3472E-274C-EF5E-3912-B18003C3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34" y="452395"/>
            <a:ext cx="8534400" cy="503238"/>
          </a:xfrm>
        </p:spPr>
        <p:txBody>
          <a:bodyPr/>
          <a:lstStyle/>
          <a:p>
            <a:r>
              <a:rPr lang="en-US" dirty="0"/>
              <a:t>Characteristics of the Kingdom Fungi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47B5-A31F-5801-7BD3-E0D1D4EDC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90" y="1296733"/>
            <a:ext cx="3272099" cy="3693319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800" b="0" dirty="0"/>
              <a:t>Cell wall containing </a:t>
            </a:r>
            <a:r>
              <a:rPr lang="en-US" altLang="en-US" sz="1800" b="0" dirty="0">
                <a:solidFill>
                  <a:srgbClr val="FF0000"/>
                </a:solidFill>
              </a:rPr>
              <a:t>chitin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800" b="0" dirty="0"/>
              <a:t>Cell membrane containing </a:t>
            </a:r>
            <a:r>
              <a:rPr lang="en-US" altLang="en-US" sz="1800" b="0" dirty="0">
                <a:solidFill>
                  <a:srgbClr val="FF0000"/>
                </a:solidFill>
              </a:rPr>
              <a:t>ergosterol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800" b="0" dirty="0"/>
              <a:t>Heterotrophic decomposers, some parasites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800" b="0" dirty="0">
                <a:solidFill>
                  <a:srgbClr val="FF0000"/>
                </a:solidFill>
              </a:rPr>
              <a:t>External digestion</a:t>
            </a:r>
            <a:r>
              <a:rPr lang="en-US" altLang="en-US" sz="1800" b="0" dirty="0"/>
              <a:t>, then absorption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800" b="0" dirty="0"/>
              <a:t>Dispersal to new environments using </a:t>
            </a:r>
            <a:r>
              <a:rPr lang="en-US" altLang="en-US" sz="1800" b="0" dirty="0">
                <a:solidFill>
                  <a:srgbClr val="FF0000"/>
                </a:solidFill>
              </a:rPr>
              <a:t>spores</a:t>
            </a:r>
            <a:r>
              <a:rPr lang="en-US" altLang="en-US" sz="1800" b="0" dirty="0"/>
              <a:t> (one cell progeny)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800" b="0" dirty="0"/>
              <a:t>Growth of long thin cells called </a:t>
            </a:r>
            <a:r>
              <a:rPr lang="en-US" altLang="en-US" sz="1800" b="0" dirty="0">
                <a:solidFill>
                  <a:srgbClr val="FF0000"/>
                </a:solidFill>
              </a:rPr>
              <a:t>hyphae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0D7F-062E-A471-A4C6-42AE8DB7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Bryophyta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36F08C20-3FFC-CD41-E7F2-021D26E810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5613" lvl="1" eaLnBrk="1" hangingPunct="1"/>
            <a:r>
              <a:rPr lang="en-US" altLang="en-US">
                <a:solidFill>
                  <a:srgbClr val="FF0000"/>
                </a:solidFill>
              </a:rPr>
              <a:t>Bryophytes</a:t>
            </a:r>
            <a:r>
              <a:rPr lang="en-US" altLang="en-US"/>
              <a:t> lack vascular tissue and include</a:t>
            </a:r>
          </a:p>
          <a:p>
            <a:pPr marL="909638" lvl="2" eaLnBrk="1" hangingPunct="1"/>
            <a:r>
              <a:rPr lang="en-US" altLang="en-US"/>
              <a:t>The mosses, hornworts, and liverworts</a:t>
            </a:r>
          </a:p>
        </p:txBody>
      </p:sp>
      <p:pic>
        <p:nvPicPr>
          <p:cNvPr id="46083" name="Picture 4" descr="photos of a liverwort, a moss and a hornwort">
            <a:extLst>
              <a:ext uri="{FF2B5EF4-FFF2-40B4-BE49-F238E27FC236}">
                <a16:creationId xmlns:a16="http://schemas.microsoft.com/office/drawing/2014/main" id="{44C0CBED-2C6C-9BF9-1AAF-39750C3D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855787"/>
            <a:ext cx="7165975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2135-68CB-80CE-1EB1-1281EE9D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Bryophyta</a:t>
            </a: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8D93374E-EA53-0DA1-AAD8-0B1BC221E2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685800"/>
            <a:ext cx="8534400" cy="1723549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dirty="0"/>
              <a:t>Mosses have a dominant </a:t>
            </a:r>
            <a:r>
              <a:rPr lang="en-US" altLang="en-US" u="sng" dirty="0"/>
              <a:t>gametophyte</a:t>
            </a:r>
          </a:p>
          <a:p>
            <a:pPr lvl="2" indent="-342900" eaLnBrk="1" hangingPunct="1"/>
            <a:r>
              <a:rPr lang="en-US" altLang="en-US" dirty="0"/>
              <a:t>Which produce eggs and swimming sperm</a:t>
            </a:r>
          </a:p>
          <a:p>
            <a:pPr lvl="2" indent="-342900" eaLnBrk="1" hangingPunct="1"/>
            <a:r>
              <a:rPr lang="en-US" altLang="en-US" dirty="0"/>
              <a:t>The zygote develops on the gametophyte into the smaller sporophyte</a:t>
            </a:r>
          </a:p>
        </p:txBody>
      </p:sp>
      <p:pic>
        <p:nvPicPr>
          <p:cNvPr id="47107" name="Picture 4" descr="photo of a moss">
            <a:extLst>
              <a:ext uri="{FF2B5EF4-FFF2-40B4-BE49-F238E27FC236}">
                <a16:creationId xmlns:a16="http://schemas.microsoft.com/office/drawing/2014/main" id="{AD9E1127-523E-F2FD-5854-C3EF1C3F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2989263"/>
            <a:ext cx="4664075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61" descr="alternation of generations as it applies to a moss.">
            <a:extLst>
              <a:ext uri="{FF2B5EF4-FFF2-40B4-BE49-F238E27FC236}">
                <a16:creationId xmlns:a16="http://schemas.microsoft.com/office/drawing/2014/main" id="{A001B820-53AD-910A-48E5-9622323ADCDB}"/>
              </a:ext>
            </a:extLst>
          </p:cNvPr>
          <p:cNvGrpSpPr>
            <a:grpSpLocks/>
          </p:cNvGrpSpPr>
          <p:nvPr/>
        </p:nvGrpSpPr>
        <p:grpSpPr bwMode="auto">
          <a:xfrm>
            <a:off x="800990" y="1145970"/>
            <a:ext cx="7686675" cy="5168900"/>
            <a:chOff x="912" y="767"/>
            <a:chExt cx="4842" cy="3256"/>
          </a:xfrm>
        </p:grpSpPr>
        <p:pic>
          <p:nvPicPr>
            <p:cNvPr id="48135" name="Picture 6" descr="17_05MossLifeCycle_CNL.jpg                                     0051C8CA203                            BE77EE71:">
              <a:extLst>
                <a:ext uri="{FF2B5EF4-FFF2-40B4-BE49-F238E27FC236}">
                  <a16:creationId xmlns:a16="http://schemas.microsoft.com/office/drawing/2014/main" id="{87C6E13B-5999-7C5D-7A14-CCCA779FF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767"/>
              <a:ext cx="4842" cy="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6" name="Text Box 7">
              <a:extLst>
                <a:ext uri="{FF2B5EF4-FFF2-40B4-BE49-F238E27FC236}">
                  <a16:creationId xmlns:a16="http://schemas.microsoft.com/office/drawing/2014/main" id="{096F1FB5-4F1B-5295-8800-D6D5F7404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901"/>
              <a:ext cx="26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/>
                <a:t>Key</a:t>
              </a:r>
            </a:p>
          </p:txBody>
        </p:sp>
        <p:sp>
          <p:nvSpPr>
            <p:cNvPr id="48137" name="Text Box 8">
              <a:extLst>
                <a:ext uri="{FF2B5EF4-FFF2-40B4-BE49-F238E27FC236}">
                  <a16:creationId xmlns:a16="http://schemas.microsoft.com/office/drawing/2014/main" id="{D1D74C34-9D31-DF66-9BE2-163F9E4F4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0" y="1005"/>
              <a:ext cx="50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Haploid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48138" name="Text Box 9">
              <a:extLst>
                <a:ext uri="{FF2B5EF4-FFF2-40B4-BE49-F238E27FC236}">
                  <a16:creationId xmlns:a16="http://schemas.microsoft.com/office/drawing/2014/main" id="{78AAE9AE-8738-6A6A-FD2E-D4D8D940A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6" y="1133"/>
              <a:ext cx="52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Diploid (2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48139" name="Text Box 10">
              <a:extLst>
                <a:ext uri="{FF2B5EF4-FFF2-40B4-BE49-F238E27FC236}">
                  <a16:creationId xmlns:a16="http://schemas.microsoft.com/office/drawing/2014/main" id="{E0876460-89DE-31CB-80B7-F052A46D7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2" y="2013"/>
              <a:ext cx="48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Spores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48140" name="Text Box 11">
              <a:extLst>
                <a:ext uri="{FF2B5EF4-FFF2-40B4-BE49-F238E27FC236}">
                  <a16:creationId xmlns:a16="http://schemas.microsoft.com/office/drawing/2014/main" id="{6FAD3790-02D5-ACDC-2D59-C225B7D68A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" y="2061"/>
              <a:ext cx="37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Egg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48141" name="Text Box 13">
              <a:extLst>
                <a:ext uri="{FF2B5EF4-FFF2-40B4-BE49-F238E27FC236}">
                  <a16:creationId xmlns:a16="http://schemas.microsoft.com/office/drawing/2014/main" id="{3FF34B2D-5499-70C2-858C-8919C39CC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6" y="1205"/>
              <a:ext cx="82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Sperm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 (released</a:t>
              </a:r>
              <a:br>
                <a:rPr lang="en-US" altLang="en-US" sz="1000" b="0"/>
              </a:br>
              <a:r>
                <a:rPr lang="en-US" altLang="en-US" sz="1000" b="0"/>
                <a:t>from gametangium)</a:t>
              </a:r>
            </a:p>
          </p:txBody>
        </p:sp>
        <p:sp>
          <p:nvSpPr>
            <p:cNvPr id="48142" name="Text Box 15">
              <a:extLst>
                <a:ext uri="{FF2B5EF4-FFF2-40B4-BE49-F238E27FC236}">
                  <a16:creationId xmlns:a16="http://schemas.microsoft.com/office/drawing/2014/main" id="{D6C5F3B5-1E62-C152-CF3F-48A7FBA89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9" y="2893"/>
              <a:ext cx="8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Sporophytes (growing</a:t>
              </a:r>
              <a:br>
                <a:rPr lang="en-US" altLang="en-US" sz="1000" b="0"/>
              </a:br>
              <a:r>
                <a:rPr lang="en-US" altLang="en-US" sz="1000" b="0"/>
                <a:t>from gametophytes)</a:t>
              </a:r>
            </a:p>
          </p:txBody>
        </p:sp>
        <p:sp>
          <p:nvSpPr>
            <p:cNvPr id="48143" name="Text Box 16">
              <a:extLst>
                <a:ext uri="{FF2B5EF4-FFF2-40B4-BE49-F238E27FC236}">
                  <a16:creationId xmlns:a16="http://schemas.microsoft.com/office/drawing/2014/main" id="{3AA69C0F-45CC-9800-BC81-42F66C47E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6" y="2989"/>
              <a:ext cx="40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/>
                <a:t>Meiosis</a:t>
              </a:r>
            </a:p>
          </p:txBody>
        </p:sp>
        <p:sp>
          <p:nvSpPr>
            <p:cNvPr id="48144" name="Text Box 17">
              <a:extLst>
                <a:ext uri="{FF2B5EF4-FFF2-40B4-BE49-F238E27FC236}">
                  <a16:creationId xmlns:a16="http://schemas.microsoft.com/office/drawing/2014/main" id="{7EF470ED-9DCA-480F-A62F-28B32F5530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" y="2565"/>
              <a:ext cx="54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Sporangium</a:t>
              </a:r>
            </a:p>
          </p:txBody>
        </p:sp>
        <p:sp>
          <p:nvSpPr>
            <p:cNvPr id="48145" name="Text Box 18">
              <a:extLst>
                <a:ext uri="{FF2B5EF4-FFF2-40B4-BE49-F238E27FC236}">
                  <a16:creationId xmlns:a16="http://schemas.microsoft.com/office/drawing/2014/main" id="{15FD1D8D-9ECC-0B69-61AD-53069A84A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" y="2093"/>
              <a:ext cx="38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Female</a:t>
              </a:r>
            </a:p>
          </p:txBody>
        </p:sp>
        <p:sp>
          <p:nvSpPr>
            <p:cNvPr id="48146" name="Text Box 19">
              <a:extLst>
                <a:ext uri="{FF2B5EF4-FFF2-40B4-BE49-F238E27FC236}">
                  <a16:creationId xmlns:a16="http://schemas.microsoft.com/office/drawing/2014/main" id="{3344B57E-1F58-918B-35D2-E25681C28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9" y="821"/>
              <a:ext cx="75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Gametophytes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48147" name="Text Box 21">
              <a:extLst>
                <a:ext uri="{FF2B5EF4-FFF2-40B4-BE49-F238E27FC236}">
                  <a16:creationId xmlns:a16="http://schemas.microsoft.com/office/drawing/2014/main" id="{862D56AE-A125-002C-FB13-4CF69F8CE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2" y="2261"/>
              <a:ext cx="5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/>
                <a:t>Fertilization</a:t>
              </a:r>
            </a:p>
          </p:txBody>
        </p:sp>
        <p:sp>
          <p:nvSpPr>
            <p:cNvPr id="48148" name="Freeform 22">
              <a:extLst>
                <a:ext uri="{FF2B5EF4-FFF2-40B4-BE49-F238E27FC236}">
                  <a16:creationId xmlns:a16="http://schemas.microsoft.com/office/drawing/2014/main" id="{66EC9B12-4295-8DE9-CD1B-C0870C6E7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1944"/>
              <a:ext cx="400" cy="552"/>
            </a:xfrm>
            <a:custGeom>
              <a:avLst/>
              <a:gdLst>
                <a:gd name="T0" fmla="*/ 0 w 400"/>
                <a:gd name="T1" fmla="*/ 552 h 552"/>
                <a:gd name="T2" fmla="*/ 400 w 400"/>
                <a:gd name="T3" fmla="*/ 152 h 552"/>
                <a:gd name="T4" fmla="*/ 200 w 400"/>
                <a:gd name="T5" fmla="*/ 0 h 552"/>
                <a:gd name="T6" fmla="*/ 0 60000 65536"/>
                <a:gd name="T7" fmla="*/ 0 60000 65536"/>
                <a:gd name="T8" fmla="*/ 0 60000 65536"/>
                <a:gd name="T9" fmla="*/ 0 w 400"/>
                <a:gd name="T10" fmla="*/ 0 h 552"/>
                <a:gd name="T11" fmla="*/ 400 w 400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0" h="552">
                  <a:moveTo>
                    <a:pt x="0" y="552"/>
                  </a:moveTo>
                  <a:lnTo>
                    <a:pt x="400" y="152"/>
                  </a:lnTo>
                  <a:lnTo>
                    <a:pt x="20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9" name="Line 23">
              <a:extLst>
                <a:ext uri="{FF2B5EF4-FFF2-40B4-BE49-F238E27FC236}">
                  <a16:creationId xmlns:a16="http://schemas.microsoft.com/office/drawing/2014/main" id="{023DC646-3115-81D8-AF8C-17C00CB364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2" y="2712"/>
              <a:ext cx="0" cy="2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0" name="Line 24">
              <a:extLst>
                <a:ext uri="{FF2B5EF4-FFF2-40B4-BE49-F238E27FC236}">
                  <a16:creationId xmlns:a16="http://schemas.microsoft.com/office/drawing/2014/main" id="{202C362A-C0F8-B9D8-F8F0-070A11C9A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8" y="2848"/>
              <a:ext cx="11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1" name="Text Box 25">
              <a:extLst>
                <a:ext uri="{FF2B5EF4-FFF2-40B4-BE49-F238E27FC236}">
                  <a16:creationId xmlns:a16="http://schemas.microsoft.com/office/drawing/2014/main" id="{B2736F84-0FF5-B837-2038-D72150873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7" y="2749"/>
              <a:ext cx="29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Stalk</a:t>
              </a:r>
            </a:p>
          </p:txBody>
        </p:sp>
        <p:sp>
          <p:nvSpPr>
            <p:cNvPr id="48152" name="Line 26">
              <a:extLst>
                <a:ext uri="{FF2B5EF4-FFF2-40B4-BE49-F238E27FC236}">
                  <a16:creationId xmlns:a16="http://schemas.microsoft.com/office/drawing/2014/main" id="{CD8E1298-EA33-F835-7F08-C7AA650747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2" y="2144"/>
              <a:ext cx="3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3" name="AutoShape 27">
              <a:extLst>
                <a:ext uri="{FF2B5EF4-FFF2-40B4-BE49-F238E27FC236}">
                  <a16:creationId xmlns:a16="http://schemas.microsoft.com/office/drawing/2014/main" id="{01FC9D38-DB03-F61D-8369-E5B77EB8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3024"/>
              <a:ext cx="112" cy="416"/>
            </a:xfrm>
            <a:prstGeom prst="rightBrace">
              <a:avLst>
                <a:gd name="adj1" fmla="val 3095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54" name="Text Box 28">
              <a:extLst>
                <a:ext uri="{FF2B5EF4-FFF2-40B4-BE49-F238E27FC236}">
                  <a16:creationId xmlns:a16="http://schemas.microsoft.com/office/drawing/2014/main" id="{900EE7A6-FBE8-6D35-B6EF-D2EEA2EAF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3157"/>
              <a:ext cx="68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Sporophyte (2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48155" name="Line 29">
              <a:extLst>
                <a:ext uri="{FF2B5EF4-FFF2-40B4-BE49-F238E27FC236}">
                  <a16:creationId xmlns:a16="http://schemas.microsoft.com/office/drawing/2014/main" id="{D3349CC8-101C-8251-DB41-BF81F8301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2" y="3192"/>
              <a:ext cx="27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6" name="Text Box 36">
              <a:extLst>
                <a:ext uri="{FF2B5EF4-FFF2-40B4-BE49-F238E27FC236}">
                  <a16:creationId xmlns:a16="http://schemas.microsoft.com/office/drawing/2014/main" id="{024458C8-20FD-3069-9DF3-5080CFDDB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1" y="1021"/>
              <a:ext cx="28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Male</a:t>
              </a:r>
            </a:p>
          </p:txBody>
        </p:sp>
        <p:sp>
          <p:nvSpPr>
            <p:cNvPr id="48157" name="Text Box 12">
              <a:extLst>
                <a:ext uri="{FF2B5EF4-FFF2-40B4-BE49-F238E27FC236}">
                  <a16:creationId xmlns:a16="http://schemas.microsoft.com/office/drawing/2014/main" id="{E37FC06A-4A2E-4FD3-545D-E151813F5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3" y="3109"/>
              <a:ext cx="5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Zygote (2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48158" name="Text Box 50">
              <a:extLst>
                <a:ext uri="{FF2B5EF4-FFF2-40B4-BE49-F238E27FC236}">
                  <a16:creationId xmlns:a16="http://schemas.microsoft.com/office/drawing/2014/main" id="{6FF0E287-2EA7-36C8-CB74-52ACA75FB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4" y="933"/>
              <a:ext cx="15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8159" name="Text Box 51">
              <a:extLst>
                <a:ext uri="{FF2B5EF4-FFF2-40B4-BE49-F238E27FC236}">
                  <a16:creationId xmlns:a16="http://schemas.microsoft.com/office/drawing/2014/main" id="{43627780-23D4-EF0D-A955-4477BADDC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6" y="2093"/>
              <a:ext cx="15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8160" name="Text Box 52">
              <a:extLst>
                <a:ext uri="{FF2B5EF4-FFF2-40B4-BE49-F238E27FC236}">
                  <a16:creationId xmlns:a16="http://schemas.microsoft.com/office/drawing/2014/main" id="{7BA98AB0-138A-A0E5-E7C3-23B230594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2" y="2989"/>
              <a:ext cx="15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48161" name="Group 53">
              <a:extLst>
                <a:ext uri="{FF2B5EF4-FFF2-40B4-BE49-F238E27FC236}">
                  <a16:creationId xmlns:a16="http://schemas.microsoft.com/office/drawing/2014/main" id="{9354AF85-2A03-CBFB-E94E-E3DF118B97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4" y="3517"/>
              <a:ext cx="660" cy="250"/>
              <a:chOff x="3506" y="3525"/>
              <a:chExt cx="660" cy="250"/>
            </a:xfrm>
          </p:grpSpPr>
          <p:sp>
            <p:nvSpPr>
              <p:cNvPr id="48166" name="Text Box 54">
                <a:extLst>
                  <a:ext uri="{FF2B5EF4-FFF2-40B4-BE49-F238E27FC236}">
                    <a16:creationId xmlns:a16="http://schemas.microsoft.com/office/drawing/2014/main" id="{8E03FCF4-E981-2CC5-CF77-413FB6B8B3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5" y="3525"/>
                <a:ext cx="57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000" b="0" i="1"/>
                  <a:t>Mitosis and</a:t>
                </a:r>
                <a:br>
                  <a:rPr lang="en-US" altLang="en-US" sz="1000" b="0" i="1"/>
                </a:br>
                <a:r>
                  <a:rPr lang="en-US" altLang="en-US" sz="1000" b="0" i="1"/>
                  <a:t>development</a:t>
                </a:r>
              </a:p>
            </p:txBody>
          </p:sp>
          <p:sp>
            <p:nvSpPr>
              <p:cNvPr id="48167" name="Text Box 55">
                <a:extLst>
                  <a:ext uri="{FF2B5EF4-FFF2-40B4-BE49-F238E27FC236}">
                    <a16:creationId xmlns:a16="http://schemas.microsoft.com/office/drawing/2014/main" id="{BA892797-5AE9-F6E2-62CB-76C79FD410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6" y="3541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48162" name="Text Box 56">
              <a:extLst>
                <a:ext uri="{FF2B5EF4-FFF2-40B4-BE49-F238E27FC236}">
                  <a16:creationId xmlns:a16="http://schemas.microsoft.com/office/drawing/2014/main" id="{1AC8ED23-A6A0-F344-4D57-13185FE82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8" y="3197"/>
              <a:ext cx="15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chemeClr val="bg1"/>
                  </a:solidFill>
                </a:rPr>
                <a:t>4</a:t>
              </a:r>
            </a:p>
          </p:txBody>
        </p:sp>
        <p:grpSp>
          <p:nvGrpSpPr>
            <p:cNvPr id="48163" name="Group 57">
              <a:extLst>
                <a:ext uri="{FF2B5EF4-FFF2-40B4-BE49-F238E27FC236}">
                  <a16:creationId xmlns:a16="http://schemas.microsoft.com/office/drawing/2014/main" id="{71542328-8A20-9548-8BDD-14301D56F8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" y="1117"/>
              <a:ext cx="676" cy="250"/>
              <a:chOff x="1394" y="1125"/>
              <a:chExt cx="676" cy="250"/>
            </a:xfrm>
          </p:grpSpPr>
          <p:sp>
            <p:nvSpPr>
              <p:cNvPr id="48164" name="Text Box 58">
                <a:extLst>
                  <a:ext uri="{FF2B5EF4-FFF2-40B4-BE49-F238E27FC236}">
                    <a16:creationId xmlns:a16="http://schemas.microsoft.com/office/drawing/2014/main" id="{965151A5-40A3-3CD9-E3A2-2D8F273218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9" y="1125"/>
                <a:ext cx="57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000" b="0" i="1"/>
                  <a:t>Mitosis and</a:t>
                </a:r>
                <a:br>
                  <a:rPr lang="en-US" altLang="en-US" sz="1000" b="0" i="1"/>
                </a:br>
                <a:r>
                  <a:rPr lang="en-US" altLang="en-US" sz="1000" b="0" i="1"/>
                  <a:t>development</a:t>
                </a:r>
              </a:p>
            </p:txBody>
          </p:sp>
          <p:sp>
            <p:nvSpPr>
              <p:cNvPr id="48165" name="Text Box 59">
                <a:extLst>
                  <a:ext uri="{FF2B5EF4-FFF2-40B4-BE49-F238E27FC236}">
                    <a16:creationId xmlns:a16="http://schemas.microsoft.com/office/drawing/2014/main" id="{B692D077-8A92-D490-E388-A3E3CEBFC3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4" y="1133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48131" name="TextBox 38">
            <a:extLst>
              <a:ext uri="{FF2B5EF4-FFF2-40B4-BE49-F238E27FC236}">
                <a16:creationId xmlns:a16="http://schemas.microsoft.com/office/drawing/2014/main" id="{AEB44533-B69E-7251-B826-29B18D66B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727" y="6376525"/>
            <a:ext cx="1991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hlinkClick r:id="rId3"/>
              </a:rPr>
              <a:t>Moss life cycle</a:t>
            </a:r>
            <a:endParaRPr lang="en-US" altLang="en-US" sz="2000" dirty="0"/>
          </a:p>
        </p:txBody>
      </p:sp>
      <p:sp>
        <p:nvSpPr>
          <p:cNvPr id="48132" name="TextBox 39">
            <a:extLst>
              <a:ext uri="{FF2B5EF4-FFF2-40B4-BE49-F238E27FC236}">
                <a16:creationId xmlns:a16="http://schemas.microsoft.com/office/drawing/2014/main" id="{A8E3DE3A-FFC2-D1C4-1FD7-C390115D1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22" y="6394420"/>
            <a:ext cx="45833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hlinkClick r:id="rId4"/>
              </a:rPr>
              <a:t>Second animation of Moss life cycle</a:t>
            </a:r>
            <a:endParaRPr lang="en-US" altLang="en-US" sz="2000" dirty="0"/>
          </a:p>
        </p:txBody>
      </p:sp>
      <p:sp>
        <p:nvSpPr>
          <p:cNvPr id="48133" name="TextBox 40">
            <a:extLst>
              <a:ext uri="{FF2B5EF4-FFF2-40B4-BE49-F238E27FC236}">
                <a16:creationId xmlns:a16="http://schemas.microsoft.com/office/drawing/2014/main" id="{23093796-92D8-D7A9-77D3-EC616296B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337" y="6369110"/>
            <a:ext cx="24881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hlinkClick r:id="rId5"/>
              </a:rPr>
              <a:t>Liverwort life cycle</a:t>
            </a:r>
            <a:endParaRPr lang="en-US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A44E-AB7C-B721-618D-26C12912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Bryophyta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C5D0A-A6F3-EE01-BB99-03335E8AA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21876"/>
            <a:ext cx="8534400" cy="461665"/>
          </a:xfrm>
        </p:spPr>
        <p:txBody>
          <a:bodyPr/>
          <a:lstStyle/>
          <a:p>
            <a:r>
              <a:rPr lang="en-US" dirty="0"/>
              <a:t>Mosses follow the alternation of generations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1AD6-B835-F478-AC71-09773259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Monilophyta</a:t>
            </a:r>
            <a:endParaRPr lang="en-US" dirty="0"/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3DD82C5D-CC83-4718-4494-92950E8DDF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-342900" eaLnBrk="1" hangingPunct="1"/>
            <a:r>
              <a:rPr lang="en-US" altLang="en-US">
                <a:solidFill>
                  <a:srgbClr val="FF0000"/>
                </a:solidFill>
              </a:rPr>
              <a:t>Ferns</a:t>
            </a:r>
            <a:r>
              <a:rPr lang="en-US" altLang="en-US"/>
              <a:t> are seedless </a:t>
            </a:r>
            <a:r>
              <a:rPr lang="en-US" altLang="en-US">
                <a:solidFill>
                  <a:srgbClr val="FF0000"/>
                </a:solidFill>
              </a:rPr>
              <a:t>vascular</a:t>
            </a:r>
            <a:r>
              <a:rPr lang="en-US" altLang="en-US"/>
              <a:t> plants </a:t>
            </a:r>
          </a:p>
          <a:p>
            <a:pPr marL="914400" lvl="2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/>
              <a:t>Are </a:t>
            </a:r>
            <a:r>
              <a:rPr lang="en-US" altLang="en-US" sz="2400" u="sng"/>
              <a:t>sporophyte</a:t>
            </a:r>
            <a:r>
              <a:rPr lang="en-US" altLang="en-US" sz="2400"/>
              <a:t> dominant</a:t>
            </a:r>
          </a:p>
          <a:p>
            <a:pPr marL="914400" lvl="2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/>
              <a:t>disperse with spores from sori</a:t>
            </a:r>
          </a:p>
          <a:p>
            <a:pPr marL="914400" lvl="2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/>
              <a:t>and have  flagellated sperm </a:t>
            </a:r>
          </a:p>
        </p:txBody>
      </p:sp>
      <p:pic>
        <p:nvPicPr>
          <p:cNvPr id="51203" name="Picture 4" descr="fern crozier (fiddlehead)">
            <a:extLst>
              <a:ext uri="{FF2B5EF4-FFF2-40B4-BE49-F238E27FC236}">
                <a16:creationId xmlns:a16="http://schemas.microsoft.com/office/drawing/2014/main" id="{9A8B48FF-D04C-4C46-91BD-9A78C2F1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339975"/>
            <a:ext cx="2139950" cy="320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5" descr="maidenhair fern">
            <a:extLst>
              <a:ext uri="{FF2B5EF4-FFF2-40B4-BE49-F238E27FC236}">
                <a16:creationId xmlns:a16="http://schemas.microsoft.com/office/drawing/2014/main" id="{3CC5F861-46A8-5EB5-303E-153A8EDF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5"/>
          <a:stretch>
            <a:fillRect/>
          </a:stretch>
        </p:blipFill>
        <p:spPr bwMode="auto">
          <a:xfrm>
            <a:off x="2568575" y="2967038"/>
            <a:ext cx="2522538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6" descr="underside of a fern with sori">
            <a:extLst>
              <a:ext uri="{FF2B5EF4-FFF2-40B4-BE49-F238E27FC236}">
                <a16:creationId xmlns:a16="http://schemas.microsoft.com/office/drawing/2014/main" id="{E575868B-52DA-7967-C986-F90153021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900113"/>
            <a:ext cx="32512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7" descr="fern gametophyte with a sporophyte emerging from it.">
            <a:extLst>
              <a:ext uri="{FF2B5EF4-FFF2-40B4-BE49-F238E27FC236}">
                <a16:creationId xmlns:a16="http://schemas.microsoft.com/office/drawing/2014/main" id="{15DABFF3-A60A-7FA1-EFCD-7996E0BC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3767138"/>
            <a:ext cx="2449513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6E2BE-869B-3C11-4A9D-0DB9FBF7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Monilophyta</a:t>
            </a:r>
            <a:endParaRPr lang="en-US" dirty="0"/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869F0CA7-0A95-F4ED-3341-3DB234D345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Times New Roman" panose="02020603050405020304" pitchFamily="18" charset="0"/>
              <a:buNone/>
            </a:pPr>
            <a:r>
              <a:rPr lang="en-US" altLang="en-US"/>
              <a:t>Seedless plants dominated vast “coal forests”</a:t>
            </a:r>
          </a:p>
          <a:p>
            <a:pPr marL="800100" lvl="1" indent="-342900" eaLnBrk="1" hangingPunct="1"/>
            <a:r>
              <a:rPr lang="en-US" altLang="en-US">
                <a:solidFill>
                  <a:srgbClr val="FF0000"/>
                </a:solidFill>
              </a:rPr>
              <a:t>Ferns</a:t>
            </a:r>
            <a:r>
              <a:rPr lang="en-US" altLang="en-US"/>
              <a:t> and other seedless plants once dominated ancient forests</a:t>
            </a:r>
          </a:p>
          <a:p>
            <a:pPr marL="800100" lvl="1" indent="-342900" eaLnBrk="1" hangingPunct="1"/>
            <a:r>
              <a:rPr lang="en-US" altLang="en-US"/>
              <a:t>Their remains formed coal</a:t>
            </a:r>
          </a:p>
        </p:txBody>
      </p:sp>
      <p:pic>
        <p:nvPicPr>
          <p:cNvPr id="49155" name="Picture 4" descr="drawing of an ancient fern forest">
            <a:extLst>
              <a:ext uri="{FF2B5EF4-FFF2-40B4-BE49-F238E27FC236}">
                <a16:creationId xmlns:a16="http://schemas.microsoft.com/office/drawing/2014/main" id="{D2124FD3-99D4-723D-904E-45C60B0C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76525"/>
            <a:ext cx="7577138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361638E1-403A-8A2E-2E2D-D5B55CD6C2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Ferns</a:t>
            </a:r>
            <a:r>
              <a:rPr lang="en-US" altLang="en-US" dirty="0"/>
              <a:t> come in a variety of shapes and sizes</a:t>
            </a:r>
          </a:p>
        </p:txBody>
      </p:sp>
      <p:pic>
        <p:nvPicPr>
          <p:cNvPr id="50179" name="Picture 2" descr="five fern fronds">
            <a:extLst>
              <a:ext uri="{FF2B5EF4-FFF2-40B4-BE49-F238E27FC236}">
                <a16:creationId xmlns:a16="http://schemas.microsoft.com/office/drawing/2014/main" id="{46AD776E-920A-494E-1287-E4356A43ED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7" y="896098"/>
            <a:ext cx="4838698" cy="2419349"/>
          </a:xfrm>
          <a:noFill/>
        </p:spPr>
      </p:pic>
      <p:pic>
        <p:nvPicPr>
          <p:cNvPr id="50180" name="Picture 2" descr="small aquatic fern">
            <a:extLst>
              <a:ext uri="{FF2B5EF4-FFF2-40B4-BE49-F238E27FC236}">
                <a16:creationId xmlns:a16="http://schemas.microsoft.com/office/drawing/2014/main" id="{34688E9B-98DE-3355-BE3E-E6A013F3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5" y="1200897"/>
            <a:ext cx="28194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3" descr="tree fern">
            <a:extLst>
              <a:ext uri="{FF2B5EF4-FFF2-40B4-BE49-F238E27FC236}">
                <a16:creationId xmlns:a16="http://schemas.microsoft.com/office/drawing/2014/main" id="{57E27024-737B-3C15-1FAD-36E4A097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3525838"/>
            <a:ext cx="4071937" cy="305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4" descr="maidenhair fern">
            <a:extLst>
              <a:ext uri="{FF2B5EF4-FFF2-40B4-BE49-F238E27FC236}">
                <a16:creationId xmlns:a16="http://schemas.microsoft.com/office/drawing/2014/main" id="{F129D049-6002-5498-D0D6-F3CDFC85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7" y="3564462"/>
            <a:ext cx="39147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44AC-9BB6-F908-3663-51BBFB5D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Monilophyta</a:t>
            </a:r>
            <a:endParaRPr lang="en-US" dirty="0"/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B8AE31DC-94C8-8DD6-C4C3-45996CF234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685800"/>
            <a:ext cx="8534400" cy="461665"/>
          </a:xfrm>
        </p:spPr>
        <p:txBody>
          <a:bodyPr/>
          <a:lstStyle/>
          <a:p>
            <a:r>
              <a:rPr lang="en-US" dirty="0"/>
              <a:t>Ferns follow an alternation of generations</a:t>
            </a:r>
          </a:p>
        </p:txBody>
      </p:sp>
      <p:grpSp>
        <p:nvGrpSpPr>
          <p:cNvPr id="52227" name="Group 45" descr="alternation of generations as it applies to a fern.">
            <a:extLst>
              <a:ext uri="{FF2B5EF4-FFF2-40B4-BE49-F238E27FC236}">
                <a16:creationId xmlns:a16="http://schemas.microsoft.com/office/drawing/2014/main" id="{76703EF8-7C55-75CC-CEE4-19302DE9DD65}"/>
              </a:ext>
            </a:extLst>
          </p:cNvPr>
          <p:cNvGrpSpPr>
            <a:grpSpLocks/>
          </p:cNvGrpSpPr>
          <p:nvPr/>
        </p:nvGrpSpPr>
        <p:grpSpPr bwMode="auto">
          <a:xfrm>
            <a:off x="1430338" y="1160463"/>
            <a:ext cx="7123112" cy="5338762"/>
            <a:chOff x="749" y="755"/>
            <a:chExt cx="4487" cy="3363"/>
          </a:xfrm>
        </p:grpSpPr>
        <p:pic>
          <p:nvPicPr>
            <p:cNvPr id="52228" name="Picture 5" descr="alternation of generations as it applies to a fern.">
              <a:extLst>
                <a:ext uri="{FF2B5EF4-FFF2-40B4-BE49-F238E27FC236}">
                  <a16:creationId xmlns:a16="http://schemas.microsoft.com/office/drawing/2014/main" id="{BEC4E64B-77A2-A699-BD15-42FA41B7A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" y="755"/>
              <a:ext cx="4014" cy="3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29" name="Text Box 6">
              <a:extLst>
                <a:ext uri="{FF2B5EF4-FFF2-40B4-BE49-F238E27FC236}">
                  <a16:creationId xmlns:a16="http://schemas.microsoft.com/office/drawing/2014/main" id="{D757E859-8956-D9FE-2567-3C0A1D7EA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" y="909"/>
              <a:ext cx="26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/>
                <a:t>Key</a:t>
              </a:r>
            </a:p>
          </p:txBody>
        </p:sp>
        <p:sp>
          <p:nvSpPr>
            <p:cNvPr id="52230" name="Text Box 7">
              <a:extLst>
                <a:ext uri="{FF2B5EF4-FFF2-40B4-BE49-F238E27FC236}">
                  <a16:creationId xmlns:a16="http://schemas.microsoft.com/office/drawing/2014/main" id="{A72608DF-0FB3-22F2-3EC3-DBDA7B182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" y="997"/>
              <a:ext cx="50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Haploid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52231" name="Text Box 8">
              <a:extLst>
                <a:ext uri="{FF2B5EF4-FFF2-40B4-BE49-F238E27FC236}">
                  <a16:creationId xmlns:a16="http://schemas.microsoft.com/office/drawing/2014/main" id="{6B0D3642-6CC6-D05C-6F1D-E8ABE0C2A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" y="1117"/>
              <a:ext cx="52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Diploid (2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52232" name="Text Box 9">
              <a:extLst>
                <a:ext uri="{FF2B5EF4-FFF2-40B4-BE49-F238E27FC236}">
                  <a16:creationId xmlns:a16="http://schemas.microsoft.com/office/drawing/2014/main" id="{CE36CF5C-CE4E-7256-DDAF-04AAF7661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9" y="1925"/>
              <a:ext cx="37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Egg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52233" name="Text Box 10">
              <a:extLst>
                <a:ext uri="{FF2B5EF4-FFF2-40B4-BE49-F238E27FC236}">
                  <a16:creationId xmlns:a16="http://schemas.microsoft.com/office/drawing/2014/main" id="{5F21BAC8-1596-8FDA-074E-D95B45D2C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" y="2845"/>
              <a:ext cx="5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 b="0"/>
                <a:t>Zygote (2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52234" name="Text Box 11">
              <a:extLst>
                <a:ext uri="{FF2B5EF4-FFF2-40B4-BE49-F238E27FC236}">
                  <a16:creationId xmlns:a16="http://schemas.microsoft.com/office/drawing/2014/main" id="{6D8C7921-EE8F-C661-D497-12B00043C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1077"/>
              <a:ext cx="825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Sperm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  <a:br>
                <a:rPr lang="en-US" altLang="en-US" sz="1000" b="0"/>
              </a:br>
              <a:r>
                <a:rPr lang="en-US" altLang="en-US" sz="1000" b="0"/>
                <a:t>(released from male</a:t>
              </a:r>
              <a:br>
                <a:rPr lang="en-US" altLang="en-US" sz="1000" b="0"/>
              </a:br>
              <a:r>
                <a:rPr lang="en-US" altLang="en-US" sz="1000" b="0"/>
                <a:t>gametangium)</a:t>
              </a:r>
            </a:p>
          </p:txBody>
        </p:sp>
        <p:sp>
          <p:nvSpPr>
            <p:cNvPr id="52235" name="Text Box 12">
              <a:extLst>
                <a:ext uri="{FF2B5EF4-FFF2-40B4-BE49-F238E27FC236}">
                  <a16:creationId xmlns:a16="http://schemas.microsoft.com/office/drawing/2014/main" id="{B5F0FBC5-2103-38C5-668B-813EDE45F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1" y="1717"/>
              <a:ext cx="7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Gametophyte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  <a:br>
                <a:rPr lang="en-US" altLang="en-US" sz="1000" b="0"/>
              </a:br>
              <a:r>
                <a:rPr lang="en-US" altLang="en-US" sz="1000" b="0"/>
                <a:t>(underside)</a:t>
              </a:r>
            </a:p>
          </p:txBody>
        </p:sp>
        <p:sp>
          <p:nvSpPr>
            <p:cNvPr id="52236" name="Text Box 13">
              <a:extLst>
                <a:ext uri="{FF2B5EF4-FFF2-40B4-BE49-F238E27FC236}">
                  <a16:creationId xmlns:a16="http://schemas.microsoft.com/office/drawing/2014/main" id="{5984C812-02B0-F9B4-97C7-D4A1B8AC10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6" y="2213"/>
              <a:ext cx="5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/>
                <a:t>Fertilization</a:t>
              </a:r>
            </a:p>
          </p:txBody>
        </p:sp>
        <p:sp>
          <p:nvSpPr>
            <p:cNvPr id="52237" name="Text Box 14">
              <a:extLst>
                <a:ext uri="{FF2B5EF4-FFF2-40B4-BE49-F238E27FC236}">
                  <a16:creationId xmlns:a16="http://schemas.microsoft.com/office/drawing/2014/main" id="{6639BF46-038D-5F47-4F01-A72A7030F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9" y="2493"/>
              <a:ext cx="4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Clusters of</a:t>
              </a:r>
              <a:br>
                <a:rPr lang="en-US" altLang="en-US" sz="1000" b="0"/>
              </a:br>
              <a:r>
                <a:rPr lang="en-US" altLang="en-US" sz="1000" b="0"/>
                <a:t>sporangia</a:t>
              </a:r>
            </a:p>
          </p:txBody>
        </p:sp>
        <p:sp>
          <p:nvSpPr>
            <p:cNvPr id="52238" name="Text Box 15">
              <a:extLst>
                <a:ext uri="{FF2B5EF4-FFF2-40B4-BE49-F238E27FC236}">
                  <a16:creationId xmlns:a16="http://schemas.microsoft.com/office/drawing/2014/main" id="{692C5AAA-0C60-3B97-26E1-88B082D50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" y="2893"/>
              <a:ext cx="855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New sporophyte (2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  <a:br>
                <a:rPr lang="en-US" altLang="en-US" sz="1000" b="0"/>
              </a:br>
              <a:r>
                <a:rPr lang="en-US" altLang="en-US" sz="1000" b="0"/>
                <a:t>growing out of</a:t>
              </a:r>
              <a:br>
                <a:rPr lang="en-US" altLang="en-US" sz="1000" b="0"/>
              </a:br>
              <a:r>
                <a:rPr lang="en-US" altLang="en-US" sz="1000" b="0"/>
                <a:t>gametophyte</a:t>
              </a:r>
            </a:p>
          </p:txBody>
        </p:sp>
        <p:sp>
          <p:nvSpPr>
            <p:cNvPr id="52239" name="Text Box 16">
              <a:extLst>
                <a:ext uri="{FF2B5EF4-FFF2-40B4-BE49-F238E27FC236}">
                  <a16:creationId xmlns:a16="http://schemas.microsoft.com/office/drawing/2014/main" id="{FC373F2C-89B8-C549-DBC9-C16CDBA6B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5" y="3581"/>
              <a:ext cx="11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Mature sporophyte</a:t>
              </a:r>
              <a:br>
                <a:rPr lang="en-US" altLang="en-US" sz="1000" b="0"/>
              </a:br>
              <a:r>
                <a:rPr lang="en-US" altLang="en-US" sz="1000" b="0"/>
                <a:t>(independent of gametophyte)</a:t>
              </a:r>
            </a:p>
          </p:txBody>
        </p:sp>
        <p:sp>
          <p:nvSpPr>
            <p:cNvPr id="52240" name="Text Box 18">
              <a:extLst>
                <a:ext uri="{FF2B5EF4-FFF2-40B4-BE49-F238E27FC236}">
                  <a16:creationId xmlns:a16="http://schemas.microsoft.com/office/drawing/2014/main" id="{8389716C-A1B1-D844-A503-175EAC025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861"/>
              <a:ext cx="48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Spores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52241" name="Text Box 20">
              <a:extLst>
                <a:ext uri="{FF2B5EF4-FFF2-40B4-BE49-F238E27FC236}">
                  <a16:creationId xmlns:a16="http://schemas.microsoft.com/office/drawing/2014/main" id="{BF42400A-8FF2-A663-96EF-2058BA32B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" y="2205"/>
              <a:ext cx="40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/>
                <a:t>Meiosis</a:t>
              </a:r>
            </a:p>
          </p:txBody>
        </p:sp>
        <p:sp>
          <p:nvSpPr>
            <p:cNvPr id="52242" name="Line 21">
              <a:extLst>
                <a:ext uri="{FF2B5EF4-FFF2-40B4-BE49-F238E27FC236}">
                  <a16:creationId xmlns:a16="http://schemas.microsoft.com/office/drawing/2014/main" id="{E3C7BFA5-102A-8A35-3346-0D2149B3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5" y="2904"/>
              <a:ext cx="22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3" name="Line 22">
              <a:extLst>
                <a:ext uri="{FF2B5EF4-FFF2-40B4-BE49-F238E27FC236}">
                  <a16:creationId xmlns:a16="http://schemas.microsoft.com/office/drawing/2014/main" id="{D120CF4E-F556-2908-104F-817D5A88A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000"/>
              <a:ext cx="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4" name="Freeform 23">
              <a:extLst>
                <a:ext uri="{FF2B5EF4-FFF2-40B4-BE49-F238E27FC236}">
                  <a16:creationId xmlns:a16="http://schemas.microsoft.com/office/drawing/2014/main" id="{A589A927-498C-20C0-0090-F571B629F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" y="2576"/>
              <a:ext cx="392" cy="176"/>
            </a:xfrm>
            <a:custGeom>
              <a:avLst/>
              <a:gdLst>
                <a:gd name="T0" fmla="*/ 8 w 392"/>
                <a:gd name="T1" fmla="*/ 0 h 176"/>
                <a:gd name="T2" fmla="*/ 392 w 392"/>
                <a:gd name="T3" fmla="*/ 0 h 176"/>
                <a:gd name="T4" fmla="*/ 0 w 392"/>
                <a:gd name="T5" fmla="*/ 176 h 176"/>
                <a:gd name="T6" fmla="*/ 0 60000 65536"/>
                <a:gd name="T7" fmla="*/ 0 60000 65536"/>
                <a:gd name="T8" fmla="*/ 0 60000 65536"/>
                <a:gd name="T9" fmla="*/ 0 w 392"/>
                <a:gd name="T10" fmla="*/ 0 h 176"/>
                <a:gd name="T11" fmla="*/ 392 w 392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2" h="176">
                  <a:moveTo>
                    <a:pt x="8" y="0"/>
                  </a:moveTo>
                  <a:lnTo>
                    <a:pt x="392" y="0"/>
                  </a:lnTo>
                  <a:lnTo>
                    <a:pt x="0" y="17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5" name="Text Box 29">
              <a:extLst>
                <a:ext uri="{FF2B5EF4-FFF2-40B4-BE49-F238E27FC236}">
                  <a16:creationId xmlns:a16="http://schemas.microsoft.com/office/drawing/2014/main" id="{C75FCDE2-9123-C0E0-5E82-CE9BE100A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8" y="1717"/>
              <a:ext cx="7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000" b="0"/>
                <a:t>Female</a:t>
              </a:r>
            </a:p>
            <a:p>
              <a:pPr algn="l"/>
              <a:r>
                <a:rPr lang="en-US" altLang="en-US" sz="1000" b="0"/>
                <a:t>gametangium (</a:t>
              </a:r>
              <a:r>
                <a:rPr lang="en-US" altLang="en-US" sz="1000" b="0" i="1"/>
                <a:t>n</a:t>
              </a:r>
              <a:r>
                <a:rPr lang="en-US" altLang="en-US" sz="1000" b="0"/>
                <a:t>)</a:t>
              </a:r>
            </a:p>
          </p:txBody>
        </p:sp>
        <p:sp>
          <p:nvSpPr>
            <p:cNvPr id="52246" name="Line 30">
              <a:extLst>
                <a:ext uri="{FF2B5EF4-FFF2-40B4-BE49-F238E27FC236}">
                  <a16:creationId xmlns:a16="http://schemas.microsoft.com/office/drawing/2014/main" id="{9A13EC61-6C17-EBA5-D9AE-E1D99F7C43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1792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7" name="Text Box 34">
              <a:extLst>
                <a:ext uri="{FF2B5EF4-FFF2-40B4-BE49-F238E27FC236}">
                  <a16:creationId xmlns:a16="http://schemas.microsoft.com/office/drawing/2014/main" id="{30001BDD-BE20-E033-0A2F-A7055DA7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" y="909"/>
              <a:ext cx="15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2248" name="Text Box 35">
              <a:extLst>
                <a:ext uri="{FF2B5EF4-FFF2-40B4-BE49-F238E27FC236}">
                  <a16:creationId xmlns:a16="http://schemas.microsoft.com/office/drawing/2014/main" id="{9F95ACC1-CB70-359E-A70D-A97798B56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6" y="2741"/>
              <a:ext cx="15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52249" name="Group 36">
              <a:extLst>
                <a:ext uri="{FF2B5EF4-FFF2-40B4-BE49-F238E27FC236}">
                  <a16:creationId xmlns:a16="http://schemas.microsoft.com/office/drawing/2014/main" id="{8A4E47F6-DF76-70BD-0F36-296541F19D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6" y="3277"/>
              <a:ext cx="666" cy="250"/>
              <a:chOff x="3906" y="3277"/>
              <a:chExt cx="666" cy="250"/>
            </a:xfrm>
          </p:grpSpPr>
          <p:sp>
            <p:nvSpPr>
              <p:cNvPr id="52254" name="Text Box 37">
                <a:extLst>
                  <a:ext uri="{FF2B5EF4-FFF2-40B4-BE49-F238E27FC236}">
                    <a16:creationId xmlns:a16="http://schemas.microsoft.com/office/drawing/2014/main" id="{CD3D975E-C630-88C6-26DD-268B7F13C0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1" y="3277"/>
                <a:ext cx="57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000" b="0" i="1" dirty="0"/>
                  <a:t>Mitosis and</a:t>
                </a:r>
                <a:br>
                  <a:rPr lang="en-US" altLang="en-US" sz="1000" b="0" i="1" dirty="0"/>
                </a:br>
                <a:r>
                  <a:rPr lang="en-US" altLang="en-US" sz="1000" b="0" i="1" dirty="0"/>
                  <a:t>development</a:t>
                </a:r>
              </a:p>
            </p:txBody>
          </p:sp>
          <p:sp>
            <p:nvSpPr>
              <p:cNvPr id="52255" name="Text Box 38">
                <a:extLst>
                  <a:ext uri="{FF2B5EF4-FFF2-40B4-BE49-F238E27FC236}">
                    <a16:creationId xmlns:a16="http://schemas.microsoft.com/office/drawing/2014/main" id="{39E7E5EB-E92C-2FE8-BF29-D43E4E76F2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6" y="3285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2250" name="Text Box 39">
              <a:extLst>
                <a:ext uri="{FF2B5EF4-FFF2-40B4-BE49-F238E27FC236}">
                  <a16:creationId xmlns:a16="http://schemas.microsoft.com/office/drawing/2014/main" id="{7ED63D29-9647-6395-E1F0-2C17806C2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629"/>
              <a:ext cx="15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chemeClr val="bg1"/>
                  </a:solidFill>
                </a:rPr>
                <a:t>4</a:t>
              </a:r>
            </a:p>
          </p:txBody>
        </p:sp>
        <p:grpSp>
          <p:nvGrpSpPr>
            <p:cNvPr id="52251" name="Group 40">
              <a:extLst>
                <a:ext uri="{FF2B5EF4-FFF2-40B4-BE49-F238E27FC236}">
                  <a16:creationId xmlns:a16="http://schemas.microsoft.com/office/drawing/2014/main" id="{32AE8922-18D9-415B-C57E-D08FC28C2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" y="1317"/>
              <a:ext cx="650" cy="250"/>
              <a:chOff x="1026" y="1317"/>
              <a:chExt cx="650" cy="250"/>
            </a:xfrm>
          </p:grpSpPr>
          <p:sp>
            <p:nvSpPr>
              <p:cNvPr id="52252" name="Text Box 41">
                <a:extLst>
                  <a:ext uri="{FF2B5EF4-FFF2-40B4-BE49-F238E27FC236}">
                    <a16:creationId xmlns:a16="http://schemas.microsoft.com/office/drawing/2014/main" id="{66C5A3E1-7D4A-25CD-A01B-D848959DE8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5" y="1317"/>
                <a:ext cx="57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000" b="0" i="1"/>
                  <a:t>Mitosis and</a:t>
                </a:r>
                <a:br>
                  <a:rPr lang="en-US" altLang="en-US" sz="1000" b="0" i="1"/>
                </a:br>
                <a:r>
                  <a:rPr lang="en-US" altLang="en-US" sz="1000" b="0" i="1"/>
                  <a:t>development</a:t>
                </a:r>
              </a:p>
            </p:txBody>
          </p:sp>
          <p:sp>
            <p:nvSpPr>
              <p:cNvPr id="52253" name="Text Box 42">
                <a:extLst>
                  <a:ext uri="{FF2B5EF4-FFF2-40B4-BE49-F238E27FC236}">
                    <a16:creationId xmlns:a16="http://schemas.microsoft.com/office/drawing/2014/main" id="{9374A8D5-1C40-9EEE-D8E4-402314C5E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6" y="1349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38E8-1857-047A-5018-93F50DBC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Pinophyta</a:t>
            </a:r>
            <a:endParaRPr lang="en-US" dirty="0"/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71815DE9-A171-31BA-5DB5-D734F6D9E1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Gymnosperms</a:t>
            </a:r>
            <a:r>
              <a:rPr lang="en-US" altLang="en-US"/>
              <a:t>, such as pines and cycads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Are </a:t>
            </a:r>
            <a:r>
              <a:rPr lang="en-US" altLang="en-US" u="sng"/>
              <a:t>sporophyte</a:t>
            </a:r>
            <a:r>
              <a:rPr lang="en-US" altLang="en-US"/>
              <a:t> dominant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Produce </a:t>
            </a:r>
            <a:r>
              <a:rPr lang="en-US" altLang="en-US">
                <a:solidFill>
                  <a:srgbClr val="FF0000"/>
                </a:solidFill>
              </a:rPr>
              <a:t>seeds</a:t>
            </a:r>
            <a:r>
              <a:rPr lang="en-US" altLang="en-US"/>
              <a:t> in cones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Produce </a:t>
            </a:r>
            <a:r>
              <a:rPr lang="en-US" altLang="en-US">
                <a:solidFill>
                  <a:srgbClr val="FF0000"/>
                </a:solidFill>
              </a:rPr>
              <a:t>pollen</a:t>
            </a:r>
            <a:r>
              <a:rPr lang="en-US" altLang="en-US"/>
              <a:t> in cones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Wind moves pollen from plant to plant at which point the pollen produces a sperm= </a:t>
            </a:r>
            <a:r>
              <a:rPr lang="en-US" altLang="en-US">
                <a:solidFill>
                  <a:srgbClr val="FF0000"/>
                </a:solidFill>
              </a:rPr>
              <a:t>pollination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Produce woody tissues</a:t>
            </a:r>
          </a:p>
        </p:txBody>
      </p:sp>
      <p:pic>
        <p:nvPicPr>
          <p:cNvPr id="53251" name="Picture 5" descr="pine branches with pine cones">
            <a:extLst>
              <a:ext uri="{FF2B5EF4-FFF2-40B4-BE49-F238E27FC236}">
                <a16:creationId xmlns:a16="http://schemas.microsoft.com/office/drawing/2014/main" id="{32B58160-861E-8CDC-EEE2-CB0F3C3B7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/>
          <a:stretch>
            <a:fillRect/>
          </a:stretch>
        </p:blipFill>
        <p:spPr bwMode="auto">
          <a:xfrm>
            <a:off x="4552950" y="3498850"/>
            <a:ext cx="4195763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7" descr="pine trees growing in the snow">
            <a:extLst>
              <a:ext uri="{FF2B5EF4-FFF2-40B4-BE49-F238E27FC236}">
                <a16:creationId xmlns:a16="http://schemas.microsoft.com/office/drawing/2014/main" id="{D9328F52-370C-CCC6-0523-EE317B7F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9"/>
          <a:stretch>
            <a:fillRect/>
          </a:stretch>
        </p:blipFill>
        <p:spPr bwMode="auto">
          <a:xfrm>
            <a:off x="300038" y="3440113"/>
            <a:ext cx="33147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3" descr="male and female pine cones">
            <a:extLst>
              <a:ext uri="{FF2B5EF4-FFF2-40B4-BE49-F238E27FC236}">
                <a16:creationId xmlns:a16="http://schemas.microsoft.com/office/drawing/2014/main" id="{BE6165A0-E2FE-4BE3-6A2D-60D0B57B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3" y="685800"/>
            <a:ext cx="8121234" cy="609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F2057-3939-807B-71BE-9E6E15D0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Pinophyta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89" descr="alternation of generations as it applies to a pine.">
            <a:extLst>
              <a:ext uri="{FF2B5EF4-FFF2-40B4-BE49-F238E27FC236}">
                <a16:creationId xmlns:a16="http://schemas.microsoft.com/office/drawing/2014/main" id="{0C3E49DF-C8AE-8BFF-2655-F1C69037009A}"/>
              </a:ext>
            </a:extLst>
          </p:cNvPr>
          <p:cNvGrpSpPr>
            <a:grpSpLocks/>
          </p:cNvGrpSpPr>
          <p:nvPr/>
        </p:nvGrpSpPr>
        <p:grpSpPr bwMode="auto">
          <a:xfrm>
            <a:off x="1214438" y="974725"/>
            <a:ext cx="7620000" cy="5421313"/>
            <a:chOff x="729" y="704"/>
            <a:chExt cx="4800" cy="3415"/>
          </a:xfrm>
        </p:grpSpPr>
        <p:pic>
          <p:nvPicPr>
            <p:cNvPr id="56324" name="Picture 4" descr="alternation of generations as it applies to a pine.">
              <a:extLst>
                <a:ext uri="{FF2B5EF4-FFF2-40B4-BE49-F238E27FC236}">
                  <a16:creationId xmlns:a16="http://schemas.microsoft.com/office/drawing/2014/main" id="{AEBB70CF-E115-B5BC-0296-2C802F3B6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" y="704"/>
              <a:ext cx="4504" cy="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25" name="Text Box 5">
              <a:extLst>
                <a:ext uri="{FF2B5EF4-FFF2-40B4-BE49-F238E27FC236}">
                  <a16:creationId xmlns:a16="http://schemas.microsoft.com/office/drawing/2014/main" id="{4010F203-C722-2D51-8359-770B1BA37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" y="3657"/>
              <a:ext cx="24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/>
                <a:t>Key</a:t>
              </a:r>
            </a:p>
          </p:txBody>
        </p:sp>
        <p:sp>
          <p:nvSpPr>
            <p:cNvPr id="56326" name="Text Box 6">
              <a:extLst>
                <a:ext uri="{FF2B5EF4-FFF2-40B4-BE49-F238E27FC236}">
                  <a16:creationId xmlns:a16="http://schemas.microsoft.com/office/drawing/2014/main" id="{8AF180E3-1202-0393-9333-76781AE2C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1" y="3745"/>
              <a:ext cx="46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b="0"/>
                <a:t>Haploid (</a:t>
              </a:r>
              <a:r>
                <a:rPr lang="en-US" altLang="en-US" sz="900" b="0" i="1"/>
                <a:t>n</a:t>
              </a:r>
              <a:r>
                <a:rPr lang="en-US" altLang="en-US" sz="900" b="0"/>
                <a:t>)</a:t>
              </a:r>
            </a:p>
          </p:txBody>
        </p:sp>
        <p:sp>
          <p:nvSpPr>
            <p:cNvPr id="56327" name="Text Box 7">
              <a:extLst>
                <a:ext uri="{FF2B5EF4-FFF2-40B4-BE49-F238E27FC236}">
                  <a16:creationId xmlns:a16="http://schemas.microsoft.com/office/drawing/2014/main" id="{016A5F11-6A1C-DC07-BA75-70A1A17D5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1" y="3864"/>
              <a:ext cx="48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b="0"/>
                <a:t>Diploid (2</a:t>
              </a:r>
              <a:r>
                <a:rPr lang="en-US" altLang="en-US" sz="900" b="0" i="1"/>
                <a:t>n</a:t>
              </a:r>
              <a:r>
                <a:rPr lang="en-US" altLang="en-US" sz="900" b="0"/>
                <a:t>)</a:t>
              </a:r>
            </a:p>
          </p:txBody>
        </p:sp>
        <p:sp>
          <p:nvSpPr>
            <p:cNvPr id="56328" name="Text Box 8">
              <a:extLst>
                <a:ext uri="{FF2B5EF4-FFF2-40B4-BE49-F238E27FC236}">
                  <a16:creationId xmlns:a16="http://schemas.microsoft.com/office/drawing/2014/main" id="{60D449EA-68E8-0B67-F9BF-99ED3841E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9" y="3188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Zygote</a:t>
              </a:r>
              <a:br>
                <a:rPr lang="en-US" altLang="en-US" sz="900" b="0"/>
              </a:br>
              <a:r>
                <a:rPr lang="en-US" altLang="en-US" sz="900" b="0"/>
                <a:t>(2n)</a:t>
              </a:r>
            </a:p>
          </p:txBody>
        </p:sp>
        <p:sp>
          <p:nvSpPr>
            <p:cNvPr id="56329" name="Text Box 9">
              <a:extLst>
                <a:ext uri="{FF2B5EF4-FFF2-40B4-BE49-F238E27FC236}">
                  <a16:creationId xmlns:a16="http://schemas.microsoft.com/office/drawing/2014/main" id="{89E22FDA-D7C0-9916-B953-837947A9FF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7" y="1861"/>
              <a:ext cx="52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/>
                <a:t>Fertilization</a:t>
              </a:r>
            </a:p>
          </p:txBody>
        </p:sp>
        <p:sp>
          <p:nvSpPr>
            <p:cNvPr id="56330" name="Text Box 14">
              <a:extLst>
                <a:ext uri="{FF2B5EF4-FFF2-40B4-BE49-F238E27FC236}">
                  <a16:creationId xmlns:a16="http://schemas.microsoft.com/office/drawing/2014/main" id="{6168B7D1-034B-B9B2-817A-35606111B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" y="2878"/>
              <a:ext cx="7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Mature sporophyte</a:t>
              </a:r>
            </a:p>
          </p:txBody>
        </p:sp>
        <p:sp>
          <p:nvSpPr>
            <p:cNvPr id="56331" name="Text Box 16">
              <a:extLst>
                <a:ext uri="{FF2B5EF4-FFF2-40B4-BE49-F238E27FC236}">
                  <a16:creationId xmlns:a16="http://schemas.microsoft.com/office/drawing/2014/main" id="{DFDC2F93-1F95-57C8-DA03-C8CCE28B2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7" y="1647"/>
              <a:ext cx="73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Pollen grains (male</a:t>
              </a:r>
              <a:br>
                <a:rPr lang="en-US" altLang="en-US" sz="900" b="0"/>
              </a:br>
              <a:r>
                <a:rPr lang="en-US" altLang="en-US" sz="900" b="0"/>
                <a:t>gametophytes) (</a:t>
              </a:r>
              <a:r>
                <a:rPr lang="en-US" altLang="en-US" sz="900" b="0" i="1"/>
                <a:t>n</a:t>
              </a:r>
              <a:r>
                <a:rPr lang="en-US" altLang="en-US" sz="900" b="0"/>
                <a:t>) </a:t>
              </a:r>
            </a:p>
          </p:txBody>
        </p:sp>
        <p:sp>
          <p:nvSpPr>
            <p:cNvPr id="56332" name="Text Box 17">
              <a:extLst>
                <a:ext uri="{FF2B5EF4-FFF2-40B4-BE49-F238E27FC236}">
                  <a16:creationId xmlns:a16="http://schemas.microsoft.com/office/drawing/2014/main" id="{88C18FB8-D06F-5DF3-3CB9-DFCA2C676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2060"/>
              <a:ext cx="38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/>
                <a:t>Meiosis</a:t>
              </a:r>
            </a:p>
          </p:txBody>
        </p:sp>
        <p:sp>
          <p:nvSpPr>
            <p:cNvPr id="56333" name="Text Box 18">
              <a:extLst>
                <a:ext uri="{FF2B5EF4-FFF2-40B4-BE49-F238E27FC236}">
                  <a16:creationId xmlns:a16="http://schemas.microsoft.com/office/drawing/2014/main" id="{626BF1A8-1947-EB15-68CA-A6243FBA2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4" y="1130"/>
              <a:ext cx="9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Female gametophyte (</a:t>
              </a:r>
              <a:r>
                <a:rPr lang="en-US" altLang="en-US" sz="900" b="0" i="1"/>
                <a:t>n</a:t>
              </a:r>
              <a:r>
                <a:rPr lang="en-US" altLang="en-US" sz="900" b="0"/>
                <a:t>)</a:t>
              </a:r>
            </a:p>
          </p:txBody>
        </p:sp>
        <p:sp>
          <p:nvSpPr>
            <p:cNvPr id="56334" name="Text Box 21">
              <a:extLst>
                <a:ext uri="{FF2B5EF4-FFF2-40B4-BE49-F238E27FC236}">
                  <a16:creationId xmlns:a16="http://schemas.microsoft.com/office/drawing/2014/main" id="{DC3736AB-0362-6232-526C-85EF1E7F09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1639"/>
              <a:ext cx="38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Eggs (</a:t>
              </a:r>
              <a:r>
                <a:rPr lang="en-US" altLang="en-US" sz="900" b="0" i="1"/>
                <a:t>n</a:t>
              </a:r>
              <a:r>
                <a:rPr lang="en-US" altLang="en-US" sz="900" b="0"/>
                <a:t>)</a:t>
              </a:r>
            </a:p>
          </p:txBody>
        </p:sp>
        <p:sp>
          <p:nvSpPr>
            <p:cNvPr id="56335" name="Text Box 22">
              <a:extLst>
                <a:ext uri="{FF2B5EF4-FFF2-40B4-BE49-F238E27FC236}">
                  <a16:creationId xmlns:a16="http://schemas.microsoft.com/office/drawing/2014/main" id="{7ED55133-4937-B47B-F939-35E0CA3D8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5" y="1798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Sperm (</a:t>
              </a:r>
              <a:r>
                <a:rPr lang="en-US" altLang="en-US" sz="900" b="0" i="1"/>
                <a:t>n</a:t>
              </a:r>
              <a:r>
                <a:rPr lang="en-US" altLang="en-US" sz="900" b="0"/>
                <a:t>)</a:t>
              </a:r>
            </a:p>
          </p:txBody>
        </p:sp>
        <p:sp>
          <p:nvSpPr>
            <p:cNvPr id="56336" name="Text Box 23">
              <a:extLst>
                <a:ext uri="{FF2B5EF4-FFF2-40B4-BE49-F238E27FC236}">
                  <a16:creationId xmlns:a16="http://schemas.microsoft.com/office/drawing/2014/main" id="{265055A2-0DDE-B93A-88E1-D04D788A3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1941"/>
              <a:ext cx="70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Male gametophyte</a:t>
              </a:r>
              <a:br>
                <a:rPr lang="en-US" altLang="en-US" sz="900" b="0"/>
              </a:br>
              <a:r>
                <a:rPr lang="en-US" altLang="en-US" sz="900" b="0"/>
                <a:t>(pollen grain)</a:t>
              </a:r>
            </a:p>
          </p:txBody>
        </p:sp>
        <p:sp>
          <p:nvSpPr>
            <p:cNvPr id="56337" name="Text Box 24">
              <a:extLst>
                <a:ext uri="{FF2B5EF4-FFF2-40B4-BE49-F238E27FC236}">
                  <a16:creationId xmlns:a16="http://schemas.microsoft.com/office/drawing/2014/main" id="{927329F6-D658-299F-CB51-717940FFA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8" y="2902"/>
              <a:ext cx="4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Seed coat</a:t>
              </a:r>
            </a:p>
          </p:txBody>
        </p:sp>
        <p:sp>
          <p:nvSpPr>
            <p:cNvPr id="56338" name="Text Box 25">
              <a:extLst>
                <a:ext uri="{FF2B5EF4-FFF2-40B4-BE49-F238E27FC236}">
                  <a16:creationId xmlns:a16="http://schemas.microsoft.com/office/drawing/2014/main" id="{13F7AB15-E785-DCC3-98E2-54FDC80C7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" y="3109"/>
              <a:ext cx="3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Embryo</a:t>
              </a:r>
              <a:br>
                <a:rPr lang="en-US" altLang="en-US" sz="900" b="0"/>
              </a:br>
              <a:r>
                <a:rPr lang="en-US" altLang="en-US" sz="900" b="0"/>
                <a:t>(2</a:t>
              </a:r>
              <a:r>
                <a:rPr lang="en-US" altLang="en-US" sz="900" b="0" i="1"/>
                <a:t>n</a:t>
              </a:r>
              <a:r>
                <a:rPr lang="en-US" altLang="en-US" sz="900" b="0"/>
                <a:t>)</a:t>
              </a:r>
            </a:p>
          </p:txBody>
        </p:sp>
        <p:sp>
          <p:nvSpPr>
            <p:cNvPr id="56339" name="Text Box 26">
              <a:extLst>
                <a:ext uri="{FF2B5EF4-FFF2-40B4-BE49-F238E27FC236}">
                  <a16:creationId xmlns:a16="http://schemas.microsoft.com/office/drawing/2014/main" id="{61FB654A-D8AB-78C8-18F7-E5BA63527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" y="3347"/>
              <a:ext cx="32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Food</a:t>
              </a:r>
              <a:br>
                <a:rPr lang="en-US" altLang="en-US" sz="900" b="0"/>
              </a:br>
              <a:r>
                <a:rPr lang="en-US" altLang="en-US" sz="900" b="0"/>
                <a:t>supply</a:t>
              </a:r>
            </a:p>
          </p:txBody>
        </p:sp>
        <p:sp>
          <p:nvSpPr>
            <p:cNvPr id="56340" name="Text Box 27">
              <a:extLst>
                <a:ext uri="{FF2B5EF4-FFF2-40B4-BE49-F238E27FC236}">
                  <a16:creationId xmlns:a16="http://schemas.microsoft.com/office/drawing/2014/main" id="{DD1413EB-D372-A3CF-CEB7-05EE5E4D0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8" y="3911"/>
              <a:ext cx="28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Seed</a:t>
              </a:r>
            </a:p>
          </p:txBody>
        </p:sp>
        <p:sp>
          <p:nvSpPr>
            <p:cNvPr id="56341" name="Text Box 28">
              <a:extLst>
                <a:ext uri="{FF2B5EF4-FFF2-40B4-BE49-F238E27FC236}">
                  <a16:creationId xmlns:a16="http://schemas.microsoft.com/office/drawing/2014/main" id="{FFDBB380-A5A3-B61C-9C8D-F5EDBD734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" y="1186"/>
              <a:ext cx="30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Ovule</a:t>
              </a:r>
            </a:p>
          </p:txBody>
        </p:sp>
        <p:sp>
          <p:nvSpPr>
            <p:cNvPr id="56342" name="Text Box 29">
              <a:extLst>
                <a:ext uri="{FF2B5EF4-FFF2-40B4-BE49-F238E27FC236}">
                  <a16:creationId xmlns:a16="http://schemas.microsoft.com/office/drawing/2014/main" id="{54DB084E-0065-7F02-5597-D8BF28C0DA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1" y="931"/>
              <a:ext cx="29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900" b="0"/>
                <a:t>Scale</a:t>
              </a:r>
            </a:p>
          </p:txBody>
        </p:sp>
        <p:sp>
          <p:nvSpPr>
            <p:cNvPr id="56343" name="Text Box 30">
              <a:extLst>
                <a:ext uri="{FF2B5EF4-FFF2-40B4-BE49-F238E27FC236}">
                  <a16:creationId xmlns:a16="http://schemas.microsoft.com/office/drawing/2014/main" id="{8B185823-DF28-2D39-C3A8-C6F3E09B3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4" y="1210"/>
              <a:ext cx="38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/>
                <a:t>Meiosis</a:t>
              </a:r>
            </a:p>
          </p:txBody>
        </p:sp>
        <p:sp>
          <p:nvSpPr>
            <p:cNvPr id="56344" name="Line 31">
              <a:extLst>
                <a:ext uri="{FF2B5EF4-FFF2-40B4-BE49-F238E27FC236}">
                  <a16:creationId xmlns:a16="http://schemas.microsoft.com/office/drawing/2014/main" id="{63A3F74C-62F5-AD95-A5F6-9AE3DE716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52" y="3509"/>
              <a:ext cx="318" cy="16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5" name="Line 32">
              <a:extLst>
                <a:ext uri="{FF2B5EF4-FFF2-40B4-BE49-F238E27FC236}">
                  <a16:creationId xmlns:a16="http://schemas.microsoft.com/office/drawing/2014/main" id="{6B82E9DC-F548-5039-D934-965D29CAB6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76" y="3199"/>
              <a:ext cx="381" cy="42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6" name="Line 33">
              <a:extLst>
                <a:ext uri="{FF2B5EF4-FFF2-40B4-BE49-F238E27FC236}">
                  <a16:creationId xmlns:a16="http://schemas.microsoft.com/office/drawing/2014/main" id="{BBC2F043-5D8E-7A78-DCA1-A97AB8A5EB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04" y="3024"/>
              <a:ext cx="421" cy="45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7" name="Line 34">
              <a:extLst>
                <a:ext uri="{FF2B5EF4-FFF2-40B4-BE49-F238E27FC236}">
                  <a16:creationId xmlns:a16="http://schemas.microsoft.com/office/drawing/2014/main" id="{D0F8AE24-EF35-B662-0CB5-9281EEADE4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0" y="1197"/>
              <a:ext cx="262" cy="4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8" name="AutoShape 35">
              <a:extLst>
                <a:ext uri="{FF2B5EF4-FFF2-40B4-BE49-F238E27FC236}">
                  <a16:creationId xmlns:a16="http://schemas.microsoft.com/office/drawing/2014/main" id="{3C09CA4C-CB78-82BC-7B3C-EE46D9CAC27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793" y="1236"/>
              <a:ext cx="56" cy="198"/>
            </a:xfrm>
            <a:prstGeom prst="rightBrace">
              <a:avLst>
                <a:gd name="adj1" fmla="val 29464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49" name="AutoShape 36">
              <a:extLst>
                <a:ext uri="{FF2B5EF4-FFF2-40B4-BE49-F238E27FC236}">
                  <a16:creationId xmlns:a16="http://schemas.microsoft.com/office/drawing/2014/main" id="{708EED8A-8D01-12D2-F2A9-BD075495E57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552" y="3783"/>
              <a:ext cx="47" cy="246"/>
            </a:xfrm>
            <a:prstGeom prst="rightBrace">
              <a:avLst>
                <a:gd name="adj1" fmla="val 4361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50" name="Line 37">
              <a:extLst>
                <a:ext uri="{FF2B5EF4-FFF2-40B4-BE49-F238E27FC236}">
                  <a16:creationId xmlns:a16="http://schemas.microsoft.com/office/drawing/2014/main" id="{C6BF29F1-0ABE-28F1-808D-0AB7BC11C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8" y="3024"/>
              <a:ext cx="191" cy="2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1" name="Line 38">
              <a:extLst>
                <a:ext uri="{FF2B5EF4-FFF2-40B4-BE49-F238E27FC236}">
                  <a16:creationId xmlns:a16="http://schemas.microsoft.com/office/drawing/2014/main" id="{C90A9E37-A036-CACC-4F02-6BF046F002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5" y="998"/>
              <a:ext cx="151" cy="1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2" name="Freeform 46">
              <a:extLst>
                <a:ext uri="{FF2B5EF4-FFF2-40B4-BE49-F238E27FC236}">
                  <a16:creationId xmlns:a16="http://schemas.microsoft.com/office/drawing/2014/main" id="{5EA908AC-9ABC-0241-8239-33949A9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" y="1721"/>
              <a:ext cx="382" cy="24"/>
            </a:xfrm>
            <a:custGeom>
              <a:avLst/>
              <a:gdLst>
                <a:gd name="T0" fmla="*/ 364 w 384"/>
                <a:gd name="T1" fmla="*/ 0 h 24"/>
                <a:gd name="T2" fmla="*/ 0 w 384"/>
                <a:gd name="T3" fmla="*/ 0 h 24"/>
                <a:gd name="T4" fmla="*/ 316 w 384"/>
                <a:gd name="T5" fmla="*/ 24 h 24"/>
                <a:gd name="T6" fmla="*/ 0 60000 65536"/>
                <a:gd name="T7" fmla="*/ 0 60000 65536"/>
                <a:gd name="T8" fmla="*/ 0 60000 65536"/>
                <a:gd name="T9" fmla="*/ 0 w 384"/>
                <a:gd name="T10" fmla="*/ 0 h 24"/>
                <a:gd name="T11" fmla="*/ 384 w 384"/>
                <a:gd name="T12" fmla="*/ 24 h 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4">
                  <a:moveTo>
                    <a:pt x="384" y="0"/>
                  </a:moveTo>
                  <a:lnTo>
                    <a:pt x="0" y="0"/>
                  </a:lnTo>
                  <a:lnTo>
                    <a:pt x="336" y="24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3" name="Line 47">
              <a:extLst>
                <a:ext uri="{FF2B5EF4-FFF2-40B4-BE49-F238E27FC236}">
                  <a16:creationId xmlns:a16="http://schemas.microsoft.com/office/drawing/2014/main" id="{590BDC37-1DF8-7A99-32FE-EC42F59AB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" y="1848"/>
              <a:ext cx="363" cy="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4" name="Text Box 48">
              <a:extLst>
                <a:ext uri="{FF2B5EF4-FFF2-40B4-BE49-F238E27FC236}">
                  <a16:creationId xmlns:a16="http://schemas.microsoft.com/office/drawing/2014/main" id="{9E6FAB89-48D0-1D60-2F37-BFB376120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" y="1381"/>
              <a:ext cx="65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b="0"/>
                <a:t>Sporangium (2</a:t>
              </a:r>
              <a:r>
                <a:rPr lang="en-US" altLang="en-US" sz="900" b="0" i="1"/>
                <a:t>n</a:t>
              </a:r>
              <a:r>
                <a:rPr lang="en-US" altLang="en-US" sz="900" b="0"/>
                <a:t>)</a:t>
              </a:r>
            </a:p>
          </p:txBody>
        </p:sp>
        <p:sp>
          <p:nvSpPr>
            <p:cNvPr id="56355" name="Text Box 49">
              <a:extLst>
                <a:ext uri="{FF2B5EF4-FFF2-40B4-BE49-F238E27FC236}">
                  <a16:creationId xmlns:a16="http://schemas.microsoft.com/office/drawing/2014/main" id="{2636FDD7-A8C4-5453-E8FA-6D543FAF2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5" y="1472"/>
              <a:ext cx="82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b="0"/>
                <a:t>Spore mother cell (2</a:t>
              </a:r>
              <a:r>
                <a:rPr lang="en-US" altLang="en-US" sz="900" b="0" i="1"/>
                <a:t>n</a:t>
              </a:r>
              <a:r>
                <a:rPr lang="en-US" altLang="en-US" sz="900" b="0"/>
                <a:t>)</a:t>
              </a:r>
            </a:p>
          </p:txBody>
        </p:sp>
        <p:sp>
          <p:nvSpPr>
            <p:cNvPr id="56356" name="Text Box 50">
              <a:extLst>
                <a:ext uri="{FF2B5EF4-FFF2-40B4-BE49-F238E27FC236}">
                  <a16:creationId xmlns:a16="http://schemas.microsoft.com/office/drawing/2014/main" id="{A1BAE068-8DDC-4FC6-C45C-858184D48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5" y="1566"/>
              <a:ext cx="47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b="0"/>
                <a:t>Integument</a:t>
              </a:r>
            </a:p>
          </p:txBody>
        </p:sp>
        <p:sp>
          <p:nvSpPr>
            <p:cNvPr id="56357" name="Line 51">
              <a:extLst>
                <a:ext uri="{FF2B5EF4-FFF2-40B4-BE49-F238E27FC236}">
                  <a16:creationId xmlns:a16="http://schemas.microsoft.com/office/drawing/2014/main" id="{1DD91009-D593-9B2F-C595-24873EDEB8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07" y="1634"/>
              <a:ext cx="110" cy="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8" name="Line 52">
              <a:extLst>
                <a:ext uri="{FF2B5EF4-FFF2-40B4-BE49-F238E27FC236}">
                  <a16:creationId xmlns:a16="http://schemas.microsoft.com/office/drawing/2014/main" id="{C95C473E-F6A2-A3D6-E923-A2D8F9C8A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4" y="1538"/>
              <a:ext cx="1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9" name="Line 53">
              <a:extLst>
                <a:ext uri="{FF2B5EF4-FFF2-40B4-BE49-F238E27FC236}">
                  <a16:creationId xmlns:a16="http://schemas.microsoft.com/office/drawing/2014/main" id="{0F6B0A8A-45EC-07D5-B9C9-72000F942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2" y="1459"/>
              <a:ext cx="113" cy="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60" name="Line 54">
              <a:extLst>
                <a:ext uri="{FF2B5EF4-FFF2-40B4-BE49-F238E27FC236}">
                  <a16:creationId xmlns:a16="http://schemas.microsoft.com/office/drawing/2014/main" id="{C4B3B919-86B6-6163-18FF-AE9FE2BF1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2" y="1809"/>
              <a:ext cx="342" cy="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6361" name="Group 68">
              <a:extLst>
                <a:ext uri="{FF2B5EF4-FFF2-40B4-BE49-F238E27FC236}">
                  <a16:creationId xmlns:a16="http://schemas.microsoft.com/office/drawing/2014/main" id="{E8F320B1-CE2C-13A6-4559-0AA49131F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6" y="1019"/>
              <a:ext cx="626" cy="230"/>
              <a:chOff x="1786" y="1019"/>
              <a:chExt cx="626" cy="230"/>
            </a:xfrm>
          </p:grpSpPr>
          <p:sp>
            <p:nvSpPr>
              <p:cNvPr id="56380" name="Text Box 69">
                <a:extLst>
                  <a:ext uri="{FF2B5EF4-FFF2-40B4-BE49-F238E27FC236}">
                    <a16:creationId xmlns:a16="http://schemas.microsoft.com/office/drawing/2014/main" id="{866F8A41-B9FF-2AD3-376E-D2A91E7699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8" y="1019"/>
                <a:ext cx="54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900" b="0"/>
                  <a:t>Female cone</a:t>
                </a:r>
                <a:br>
                  <a:rPr lang="en-US" altLang="en-US" sz="900" b="0"/>
                </a:br>
                <a:r>
                  <a:rPr lang="en-US" altLang="en-US" sz="900" b="0"/>
                  <a:t>bears ovules.</a:t>
                </a:r>
              </a:p>
            </p:txBody>
          </p:sp>
          <p:sp>
            <p:nvSpPr>
              <p:cNvPr id="56381" name="Text Box 70">
                <a:extLst>
                  <a:ext uri="{FF2B5EF4-FFF2-40B4-BE49-F238E27FC236}">
                    <a16:creationId xmlns:a16="http://schemas.microsoft.com/office/drawing/2014/main" id="{628EB0D3-BB76-6416-A515-85233D788D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6" y="1019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56362" name="Group 71">
              <a:extLst>
                <a:ext uri="{FF2B5EF4-FFF2-40B4-BE49-F238E27FC236}">
                  <a16:creationId xmlns:a16="http://schemas.microsoft.com/office/drawing/2014/main" id="{BFDEE558-D3B9-0EB4-A1A6-76877FBE44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7" y="2314"/>
              <a:ext cx="1082" cy="410"/>
              <a:chOff x="2287" y="2314"/>
              <a:chExt cx="1082" cy="410"/>
            </a:xfrm>
          </p:grpSpPr>
          <p:sp>
            <p:nvSpPr>
              <p:cNvPr id="56378" name="Text Box 72">
                <a:extLst>
                  <a:ext uri="{FF2B5EF4-FFF2-40B4-BE49-F238E27FC236}">
                    <a16:creationId xmlns:a16="http://schemas.microsoft.com/office/drawing/2014/main" id="{5FE663CA-42B5-791F-BFD9-2EC9AA9807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77" y="2322"/>
                <a:ext cx="992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900" b="0"/>
                  <a:t>Sporangia in male cone</a:t>
                </a:r>
                <a:br>
                  <a:rPr lang="en-US" altLang="en-US" sz="900" b="0"/>
                </a:br>
                <a:r>
                  <a:rPr lang="en-US" altLang="en-US" sz="900" b="0"/>
                  <a:t>produce spores by meiosis;</a:t>
                </a:r>
                <a:br>
                  <a:rPr lang="en-US" altLang="en-US" sz="900" b="0"/>
                </a:br>
                <a:r>
                  <a:rPr lang="en-US" altLang="en-US" sz="900" b="0"/>
                  <a:t>spores develop into pollen</a:t>
                </a:r>
                <a:br>
                  <a:rPr lang="en-US" altLang="en-US" sz="900" b="0"/>
                </a:br>
                <a:r>
                  <a:rPr lang="en-US" altLang="en-US" sz="900" b="0"/>
                  <a:t>grains.</a:t>
                </a:r>
              </a:p>
            </p:txBody>
          </p:sp>
          <p:sp>
            <p:nvSpPr>
              <p:cNvPr id="56379" name="Text Box 73">
                <a:extLst>
                  <a:ext uri="{FF2B5EF4-FFF2-40B4-BE49-F238E27FC236}">
                    <a16:creationId xmlns:a16="http://schemas.microsoft.com/office/drawing/2014/main" id="{286D902D-4DB4-20B0-577F-0CB68AABB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7" y="2314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56363" name="Group 74">
              <a:extLst>
                <a:ext uri="{FF2B5EF4-FFF2-40B4-BE49-F238E27FC236}">
                  <a16:creationId xmlns:a16="http://schemas.microsoft.com/office/drawing/2014/main" id="{435F701E-5EDD-E6EB-FD60-F209F4F9DA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4" y="1718"/>
              <a:ext cx="539" cy="144"/>
              <a:chOff x="2914" y="1718"/>
              <a:chExt cx="539" cy="144"/>
            </a:xfrm>
          </p:grpSpPr>
          <p:sp>
            <p:nvSpPr>
              <p:cNvPr id="56376" name="Text Box 75">
                <a:extLst>
                  <a:ext uri="{FF2B5EF4-FFF2-40B4-BE49-F238E27FC236}">
                    <a16:creationId xmlns:a16="http://schemas.microsoft.com/office/drawing/2014/main" id="{68B533E9-1323-8EBB-4D5F-BA64457E20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05" y="1718"/>
                <a:ext cx="44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900" b="0"/>
                  <a:t>Pollination</a:t>
                </a:r>
              </a:p>
            </p:txBody>
          </p:sp>
          <p:sp>
            <p:nvSpPr>
              <p:cNvPr id="56377" name="Text Box 76">
                <a:extLst>
                  <a:ext uri="{FF2B5EF4-FFF2-40B4-BE49-F238E27FC236}">
                    <a16:creationId xmlns:a16="http://schemas.microsoft.com/office/drawing/2014/main" id="{2ED8D869-273E-CCA5-8435-5B1222F602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4" y="1718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56364" name="Group 77">
              <a:extLst>
                <a:ext uri="{FF2B5EF4-FFF2-40B4-BE49-F238E27FC236}">
                  <a16:creationId xmlns:a16="http://schemas.microsoft.com/office/drawing/2014/main" id="{DEF3B856-B585-49FF-6FAA-2C0881040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5" y="812"/>
              <a:ext cx="911" cy="410"/>
              <a:chOff x="3375" y="812"/>
              <a:chExt cx="911" cy="410"/>
            </a:xfrm>
          </p:grpSpPr>
          <p:sp>
            <p:nvSpPr>
              <p:cNvPr id="56374" name="Text Box 78">
                <a:extLst>
                  <a:ext uri="{FF2B5EF4-FFF2-40B4-BE49-F238E27FC236}">
                    <a16:creationId xmlns:a16="http://schemas.microsoft.com/office/drawing/2014/main" id="{C642F34B-3850-2686-253E-FC71B1C294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6" y="820"/>
                <a:ext cx="820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900" b="0"/>
                  <a:t>A haploid spore cell in</a:t>
                </a:r>
                <a:br>
                  <a:rPr lang="en-US" altLang="en-US" sz="900" b="0"/>
                </a:br>
                <a:r>
                  <a:rPr lang="en-US" altLang="en-US" sz="900" b="0"/>
                  <a:t>ovule develops into</a:t>
                </a:r>
                <a:br>
                  <a:rPr lang="en-US" altLang="en-US" sz="900" b="0"/>
                </a:br>
                <a:r>
                  <a:rPr lang="en-US" altLang="en-US" sz="900" b="0"/>
                  <a:t>female gametophyte,</a:t>
                </a:r>
                <a:br>
                  <a:rPr lang="en-US" altLang="en-US" sz="900" b="0"/>
                </a:br>
                <a:r>
                  <a:rPr lang="en-US" altLang="en-US" sz="900" b="0"/>
                  <a:t>which makes eggs.</a:t>
                </a:r>
              </a:p>
            </p:txBody>
          </p:sp>
          <p:sp>
            <p:nvSpPr>
              <p:cNvPr id="56375" name="Text Box 79">
                <a:extLst>
                  <a:ext uri="{FF2B5EF4-FFF2-40B4-BE49-F238E27FC236}">
                    <a16:creationId xmlns:a16="http://schemas.microsoft.com/office/drawing/2014/main" id="{F7B578F9-E018-7AFE-4794-0953237C3B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5" y="812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56365" name="Group 80">
              <a:extLst>
                <a:ext uri="{FF2B5EF4-FFF2-40B4-BE49-F238E27FC236}">
                  <a16:creationId xmlns:a16="http://schemas.microsoft.com/office/drawing/2014/main" id="{9F0F5642-3851-8188-2CF6-BCE9BF3717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1" y="1400"/>
              <a:ext cx="858" cy="402"/>
              <a:chOff x="4671" y="1400"/>
              <a:chExt cx="858" cy="402"/>
            </a:xfrm>
          </p:grpSpPr>
          <p:sp>
            <p:nvSpPr>
              <p:cNvPr id="56372" name="Text Box 81">
                <a:extLst>
                  <a:ext uri="{FF2B5EF4-FFF2-40B4-BE49-F238E27FC236}">
                    <a16:creationId xmlns:a16="http://schemas.microsoft.com/office/drawing/2014/main" id="{56F65EA6-0E77-610D-0120-1E569BF5C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1" y="1400"/>
                <a:ext cx="768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900" b="0"/>
                  <a:t>Male gametophyte</a:t>
                </a:r>
                <a:br>
                  <a:rPr lang="en-US" altLang="en-US" sz="900" b="0"/>
                </a:br>
                <a:r>
                  <a:rPr lang="en-US" altLang="en-US" sz="900" b="0"/>
                  <a:t>(pollen) grows tube</a:t>
                </a:r>
                <a:br>
                  <a:rPr lang="en-US" altLang="en-US" sz="900" b="0"/>
                </a:br>
                <a:r>
                  <a:rPr lang="en-US" altLang="en-US" sz="900" b="0"/>
                  <a:t>to egg and makes</a:t>
                </a:r>
                <a:br>
                  <a:rPr lang="en-US" altLang="en-US" sz="900" b="0"/>
                </a:br>
                <a:r>
                  <a:rPr lang="en-US" altLang="en-US" sz="900" b="0"/>
                  <a:t>and releases sperm.</a:t>
                </a:r>
              </a:p>
            </p:txBody>
          </p:sp>
          <p:sp>
            <p:nvSpPr>
              <p:cNvPr id="56373" name="Text Box 82">
                <a:extLst>
                  <a:ext uri="{FF2B5EF4-FFF2-40B4-BE49-F238E27FC236}">
                    <a16:creationId xmlns:a16="http://schemas.microsoft.com/office/drawing/2014/main" id="{46A44C26-5240-6C9E-38F2-8AD04B2DCC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1" y="1400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grpSp>
          <p:nvGrpSpPr>
            <p:cNvPr id="56366" name="Group 83">
              <a:extLst>
                <a:ext uri="{FF2B5EF4-FFF2-40B4-BE49-F238E27FC236}">
                  <a16:creationId xmlns:a16="http://schemas.microsoft.com/office/drawing/2014/main" id="{A927EB86-D392-D38F-42E3-F1262BC52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2" y="3570"/>
              <a:ext cx="895" cy="316"/>
              <a:chOff x="4122" y="3570"/>
              <a:chExt cx="895" cy="316"/>
            </a:xfrm>
          </p:grpSpPr>
          <p:sp>
            <p:nvSpPr>
              <p:cNvPr id="56370" name="Text Box 84">
                <a:extLst>
                  <a:ext uri="{FF2B5EF4-FFF2-40B4-BE49-F238E27FC236}">
                    <a16:creationId xmlns:a16="http://schemas.microsoft.com/office/drawing/2014/main" id="{79D7F74B-ED14-D930-E451-40E18B03F6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1" y="3570"/>
                <a:ext cx="796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900" b="0"/>
                  <a:t>Zygote develops</a:t>
                </a:r>
                <a:br>
                  <a:rPr lang="en-US" altLang="en-US" sz="900" b="0"/>
                </a:br>
                <a:r>
                  <a:rPr lang="en-US" altLang="en-US" sz="900" b="0"/>
                  <a:t>into embryo, and</a:t>
                </a:r>
                <a:br>
                  <a:rPr lang="en-US" altLang="en-US" sz="900" b="0"/>
                </a:br>
                <a:r>
                  <a:rPr lang="en-US" altLang="en-US" sz="900" b="0"/>
                  <a:t>ovule becomes seed.</a:t>
                </a:r>
              </a:p>
            </p:txBody>
          </p:sp>
          <p:sp>
            <p:nvSpPr>
              <p:cNvPr id="56371" name="Text Box 85">
                <a:extLst>
                  <a:ext uri="{FF2B5EF4-FFF2-40B4-BE49-F238E27FC236}">
                    <a16:creationId xmlns:a16="http://schemas.microsoft.com/office/drawing/2014/main" id="{BCC2A289-6A4B-DD77-C7F0-062B204121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2" y="3578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  <p:grpSp>
          <p:nvGrpSpPr>
            <p:cNvPr id="56367" name="Group 86">
              <a:extLst>
                <a:ext uri="{FF2B5EF4-FFF2-40B4-BE49-F238E27FC236}">
                  <a16:creationId xmlns:a16="http://schemas.microsoft.com/office/drawing/2014/main" id="{87BDDAA8-41A9-B62D-500D-C362AD9C8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0" y="3737"/>
              <a:ext cx="798" cy="316"/>
              <a:chOff x="2390" y="3737"/>
              <a:chExt cx="798" cy="316"/>
            </a:xfrm>
          </p:grpSpPr>
          <p:sp>
            <p:nvSpPr>
              <p:cNvPr id="56368" name="Text Box 87">
                <a:extLst>
                  <a:ext uri="{FF2B5EF4-FFF2-40B4-BE49-F238E27FC236}">
                    <a16:creationId xmlns:a16="http://schemas.microsoft.com/office/drawing/2014/main" id="{2C3DA7C7-4356-D0CD-0388-235D24943B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0" y="3737"/>
                <a:ext cx="708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900" b="0"/>
                  <a:t>Seed germinates,</a:t>
                </a:r>
                <a:br>
                  <a:rPr lang="en-US" altLang="en-US" sz="900" b="0"/>
                </a:br>
                <a:r>
                  <a:rPr lang="en-US" altLang="en-US" sz="900" b="0"/>
                  <a:t>and embryo grows</a:t>
                </a:r>
                <a:br>
                  <a:rPr lang="en-US" altLang="en-US" sz="900" b="0"/>
                </a:br>
                <a:r>
                  <a:rPr lang="en-US" altLang="en-US" sz="900" b="0"/>
                  <a:t>into seedling.</a:t>
                </a:r>
              </a:p>
            </p:txBody>
          </p:sp>
          <p:sp>
            <p:nvSpPr>
              <p:cNvPr id="56369" name="Text Box 88">
                <a:extLst>
                  <a:ext uri="{FF2B5EF4-FFF2-40B4-BE49-F238E27FC236}">
                    <a16:creationId xmlns:a16="http://schemas.microsoft.com/office/drawing/2014/main" id="{8ABA63EC-5CE8-3C05-D1EA-8F6E751039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0" y="3745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80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0C034-09AD-7FE5-791B-11CA43F0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Pinophyta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C6079-26CE-40DC-C85D-697BBFB0D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6" y="544810"/>
            <a:ext cx="8534400" cy="461665"/>
          </a:xfrm>
        </p:spPr>
        <p:txBody>
          <a:bodyPr/>
          <a:lstStyle/>
          <a:p>
            <a:r>
              <a:rPr lang="en-US" dirty="0"/>
              <a:t>Pines follow an alternation of generations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00E0-3C5A-1E8F-4C67-B857D9D6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the Kingdom Fungi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FC4FDA5B-A03F-ECB6-D532-3D6D085F03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Times New Roman" panose="02020603050405020304" pitchFamily="18" charset="0"/>
              <a:buNone/>
            </a:pPr>
            <a:r>
              <a:rPr lang="en-US" altLang="en-US"/>
              <a:t>Fungi absorb food after digesting it outside their bodies</a:t>
            </a:r>
          </a:p>
        </p:txBody>
      </p:sp>
      <p:pic>
        <p:nvPicPr>
          <p:cNvPr id="18435" name="Picture 4" descr="small orange fungi emerging from a fallen log">
            <a:extLst>
              <a:ext uri="{FF2B5EF4-FFF2-40B4-BE49-F238E27FC236}">
                <a16:creationId xmlns:a16="http://schemas.microsoft.com/office/drawing/2014/main" id="{848B243A-90E7-2ADC-64DA-B477EE600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874838"/>
            <a:ext cx="582295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99F613A-EDA9-453E-11EC-3198825EB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534400" cy="480131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Kingdom Plantae, Other Gymnosperms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E02053B-6085-2F00-5F34-7EAF88EAF3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69900" lvl="1" indent="-339725" eaLnBrk="1" hangingPunct="1">
              <a:spcBef>
                <a:spcPct val="0"/>
              </a:spcBef>
              <a:spcAft>
                <a:spcPct val="0"/>
              </a:spcAft>
              <a:tabLst>
                <a:tab pos="2622550" algn="l"/>
              </a:tabLst>
            </a:pPr>
            <a:r>
              <a:rPr lang="en-US" altLang="en-US"/>
              <a:t>Pinophyta – Pines, etc.</a:t>
            </a:r>
          </a:p>
          <a:p>
            <a:pPr marL="469900" lvl="1" indent="-339725" eaLnBrk="1" hangingPunct="1">
              <a:spcBef>
                <a:spcPct val="0"/>
              </a:spcBef>
              <a:spcAft>
                <a:spcPct val="0"/>
              </a:spcAft>
              <a:tabLst>
                <a:tab pos="2622550" algn="l"/>
              </a:tabLst>
            </a:pPr>
            <a:r>
              <a:rPr lang="en-US" altLang="en-US"/>
              <a:t>Ginkgophyta-</a:t>
            </a:r>
            <a:r>
              <a:rPr lang="en-US" altLang="en-US" i="1"/>
              <a:t>Ginkgo</a:t>
            </a:r>
          </a:p>
          <a:p>
            <a:pPr marL="469900" lvl="1" indent="-339725" eaLnBrk="1" hangingPunct="1">
              <a:spcBef>
                <a:spcPct val="0"/>
              </a:spcBef>
              <a:spcAft>
                <a:spcPct val="0"/>
              </a:spcAft>
              <a:tabLst>
                <a:tab pos="2622550" algn="l"/>
              </a:tabLst>
            </a:pPr>
            <a:r>
              <a:rPr lang="en-US" altLang="en-US"/>
              <a:t>Cycadophyta- Cycads</a:t>
            </a:r>
          </a:p>
          <a:p>
            <a:pPr marL="469900" lvl="1" indent="-339725" eaLnBrk="1" hangingPunct="1">
              <a:spcBef>
                <a:spcPct val="0"/>
              </a:spcBef>
              <a:spcAft>
                <a:spcPct val="0"/>
              </a:spcAft>
              <a:tabLst>
                <a:tab pos="2622550" algn="l"/>
              </a:tabLst>
            </a:pPr>
            <a:r>
              <a:rPr lang="en-US" altLang="en-US"/>
              <a:t>Gnetophyta- </a:t>
            </a:r>
            <a:r>
              <a:rPr lang="en-US" altLang="en-US" i="1"/>
              <a:t>Ephedra</a:t>
            </a:r>
            <a:r>
              <a:rPr lang="en-US" altLang="en-US"/>
              <a:t>, </a:t>
            </a:r>
            <a:r>
              <a:rPr lang="en-US" altLang="en-US" i="1"/>
              <a:t>Welwischia</a:t>
            </a:r>
          </a:p>
        </p:txBody>
      </p:sp>
      <p:pic>
        <p:nvPicPr>
          <p:cNvPr id="54276" name="Picture 8" descr="Ginkgo leaf">
            <a:extLst>
              <a:ext uri="{FF2B5EF4-FFF2-40B4-BE49-F238E27FC236}">
                <a16:creationId xmlns:a16="http://schemas.microsoft.com/office/drawing/2014/main" id="{AFB81CBF-01E5-316A-69E0-36AB995E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04" y="2164787"/>
            <a:ext cx="1879646" cy="161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10" descr="Ephedra">
            <a:extLst>
              <a:ext uri="{FF2B5EF4-FFF2-40B4-BE49-F238E27FC236}">
                <a16:creationId xmlns:a16="http://schemas.microsoft.com/office/drawing/2014/main" id="{16B2FFF3-97BF-66BF-A65D-C94DE495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97" y="1000856"/>
            <a:ext cx="22066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2" descr="a Cycad">
            <a:extLst>
              <a:ext uri="{FF2B5EF4-FFF2-40B4-BE49-F238E27FC236}">
                <a16:creationId xmlns:a16="http://schemas.microsoft.com/office/drawing/2014/main" id="{2E525301-D440-C48A-D0E4-9726CF1D9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8" y="2374900"/>
            <a:ext cx="30734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Picture 4" descr="Welwitschia mirabilis in the Namib Desert">
            <a:extLst>
              <a:ext uri="{FF2B5EF4-FFF2-40B4-BE49-F238E27FC236}">
                <a16:creationId xmlns:a16="http://schemas.microsoft.com/office/drawing/2014/main" id="{9AA95A80-973B-2FB9-3FC9-381979A95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03" y="4025900"/>
            <a:ext cx="433387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F1CB-C0DF-340B-C25E-ACDF43D5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Magnoliophyta</a:t>
            </a:r>
            <a:endParaRPr lang="en-US" dirty="0"/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68E14EB2-1E7A-F047-C9F1-B48951474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6063" y="646459"/>
            <a:ext cx="8534400" cy="1938992"/>
          </a:xfrm>
        </p:spPr>
        <p:txBody>
          <a:bodyPr/>
          <a:lstStyle/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Also known as Angiosperms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u="sng" dirty="0"/>
              <a:t>Sporophyte</a:t>
            </a:r>
            <a:r>
              <a:rPr lang="en-US" altLang="en-US" dirty="0"/>
              <a:t> dominant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Produce seeds in an ovary that becomes a </a:t>
            </a:r>
            <a:r>
              <a:rPr lang="en-US" altLang="en-US" dirty="0">
                <a:solidFill>
                  <a:srgbClr val="FF0000"/>
                </a:solidFill>
              </a:rPr>
              <a:t>fruit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Produce pollen in an anther of a </a:t>
            </a:r>
            <a:r>
              <a:rPr lang="en-US" altLang="en-US" dirty="0">
                <a:solidFill>
                  <a:srgbClr val="FF0000"/>
                </a:solidFill>
              </a:rPr>
              <a:t>flower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Animals move pollen from flower to flower at which point the pollen produces a sperm = </a:t>
            </a:r>
            <a:r>
              <a:rPr lang="en-US" altLang="en-US" dirty="0">
                <a:solidFill>
                  <a:srgbClr val="FF0000"/>
                </a:solidFill>
              </a:rPr>
              <a:t>pollination </a:t>
            </a:r>
          </a:p>
        </p:txBody>
      </p:sp>
      <p:grpSp>
        <p:nvGrpSpPr>
          <p:cNvPr id="57347" name="Group 11" descr="a bee pollinating a flower, a hummingbird pollinating a flower and a bat pollinating a flower">
            <a:extLst>
              <a:ext uri="{FF2B5EF4-FFF2-40B4-BE49-F238E27FC236}">
                <a16:creationId xmlns:a16="http://schemas.microsoft.com/office/drawing/2014/main" id="{7BEEEBD0-CFE0-C51A-D930-5AEEF10E775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168680"/>
            <a:ext cx="8651875" cy="2698750"/>
            <a:chOff x="141" y="1511"/>
            <a:chExt cx="5450" cy="1700"/>
          </a:xfrm>
        </p:grpSpPr>
        <p:pic>
          <p:nvPicPr>
            <p:cNvPr id="57349" name="Picture 4" descr="17_13aBeeFlower_UP.jpg        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050901A5-21B2-B5F4-B423-63A94C0D2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" y="1512"/>
              <a:ext cx="1727" cy="1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0" name="Picture 5" descr="17_13bHummingbirdFlower_UP.jpg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550577B5-13F4-EB8C-6AA5-20681F7E3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" y="1511"/>
              <a:ext cx="1589" cy="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1" name="Picture 6" descr="17_13cBatFlower_UP.jpg        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812FCA2E-96FA-7513-83B6-EA9C11D50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" y="1682"/>
              <a:ext cx="2217" cy="1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73E2-65C4-A6D2-D6DC-1C2A85AD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Magnoliophyta</a:t>
            </a:r>
            <a:endParaRPr lang="en-US" dirty="0"/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61854FB4-0638-83A3-9101-2214632411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Times New Roman" panose="02020603050405020304" pitchFamily="18" charset="0"/>
              <a:buNone/>
            </a:pPr>
            <a:r>
              <a:rPr lang="en-US" altLang="en-US"/>
              <a:t>The </a:t>
            </a:r>
            <a:r>
              <a:rPr lang="en-US" altLang="en-US">
                <a:solidFill>
                  <a:srgbClr val="FF0000"/>
                </a:solidFill>
              </a:rPr>
              <a:t>flower</a:t>
            </a:r>
            <a:r>
              <a:rPr lang="en-US" altLang="en-US"/>
              <a:t> is the centerpiece of reproduction</a:t>
            </a:r>
          </a:p>
          <a:p>
            <a:pPr marL="8001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/>
              <a:t>Flowers usually consist of </a:t>
            </a:r>
            <a:r>
              <a:rPr lang="en-US" altLang="en-US" sz="2400">
                <a:solidFill>
                  <a:srgbClr val="FF0000"/>
                </a:solidFill>
              </a:rPr>
              <a:t>sepals</a:t>
            </a:r>
            <a:r>
              <a:rPr lang="en-US" altLang="en-US" sz="2400"/>
              <a:t>, </a:t>
            </a:r>
            <a:r>
              <a:rPr lang="en-US" altLang="en-US" sz="2400">
                <a:solidFill>
                  <a:srgbClr val="FF0000"/>
                </a:solidFill>
              </a:rPr>
              <a:t>petals</a:t>
            </a:r>
            <a:r>
              <a:rPr lang="en-US" altLang="en-US" sz="2400"/>
              <a:t>, </a:t>
            </a:r>
            <a:r>
              <a:rPr lang="en-US" altLang="en-US" sz="2400">
                <a:solidFill>
                  <a:srgbClr val="FF0000"/>
                </a:solidFill>
              </a:rPr>
              <a:t>stamens</a:t>
            </a:r>
            <a:r>
              <a:rPr lang="en-US" altLang="en-US" sz="2400"/>
              <a:t> (which produce pollen), and </a:t>
            </a:r>
            <a:r>
              <a:rPr lang="en-US" altLang="en-US" sz="2400">
                <a:solidFill>
                  <a:srgbClr val="FF0000"/>
                </a:solidFill>
              </a:rPr>
              <a:t>ovaries</a:t>
            </a:r>
            <a:r>
              <a:rPr lang="en-US" altLang="en-US" sz="2400"/>
              <a:t> inside of which </a:t>
            </a:r>
            <a:r>
              <a:rPr lang="en-US" altLang="en-US" sz="2400">
                <a:solidFill>
                  <a:srgbClr val="FF0000"/>
                </a:solidFill>
              </a:rPr>
              <a:t>ovules</a:t>
            </a:r>
            <a:r>
              <a:rPr lang="en-US" altLang="en-US" sz="2400"/>
              <a:t> (which produce eggs)</a:t>
            </a:r>
          </a:p>
        </p:txBody>
      </p:sp>
      <p:grpSp>
        <p:nvGrpSpPr>
          <p:cNvPr id="58371" name="Group 31" descr="images of three flowers and a diagram of flower anatomy.">
            <a:extLst>
              <a:ext uri="{FF2B5EF4-FFF2-40B4-BE49-F238E27FC236}">
                <a16:creationId xmlns:a16="http://schemas.microsoft.com/office/drawing/2014/main" id="{487C5CCC-8979-0D68-9C43-296394965AB2}"/>
              </a:ext>
            </a:extLst>
          </p:cNvPr>
          <p:cNvGrpSpPr>
            <a:grpSpLocks/>
          </p:cNvGrpSpPr>
          <p:nvPr/>
        </p:nvGrpSpPr>
        <p:grpSpPr bwMode="auto">
          <a:xfrm>
            <a:off x="366713" y="2830513"/>
            <a:ext cx="8375650" cy="3765550"/>
            <a:chOff x="752" y="2352"/>
            <a:chExt cx="4504" cy="1746"/>
          </a:xfrm>
        </p:grpSpPr>
        <p:pic>
          <p:nvPicPr>
            <p:cNvPr id="58373" name="Picture 4" descr="17_09aFloralDiversity_UP.jpg                                   0051C8CA203                            BE77EE71:">
              <a:extLst>
                <a:ext uri="{FF2B5EF4-FFF2-40B4-BE49-F238E27FC236}">
                  <a16:creationId xmlns:a16="http://schemas.microsoft.com/office/drawing/2014/main" id="{D72DF1CC-7D6C-586F-7B09-6C27678A8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" y="2352"/>
              <a:ext cx="2016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8374" name="Group 30">
              <a:extLst>
                <a:ext uri="{FF2B5EF4-FFF2-40B4-BE49-F238E27FC236}">
                  <a16:creationId xmlns:a16="http://schemas.microsoft.com/office/drawing/2014/main" id="{F73F4DE1-4C83-E989-0E52-A76B426EE2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362"/>
              <a:ext cx="2478" cy="1736"/>
              <a:chOff x="2778" y="2306"/>
              <a:chExt cx="2478" cy="1736"/>
            </a:xfrm>
          </p:grpSpPr>
          <p:pic>
            <p:nvPicPr>
              <p:cNvPr id="58375" name="Picture 6" descr="17_09bFlowerStructure_U.jpg                                    0004ADD6&#10; RKAUL-5                       BCE4327F:">
                <a:extLst>
                  <a:ext uri="{FF2B5EF4-FFF2-40B4-BE49-F238E27FC236}">
                    <a16:creationId xmlns:a16="http://schemas.microsoft.com/office/drawing/2014/main" id="{DB1A72D1-3B7F-D4E8-6713-01D8FD8AF1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" y="2510"/>
                <a:ext cx="2248" cy="15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376" name="Line 7">
                <a:extLst>
                  <a:ext uri="{FF2B5EF4-FFF2-40B4-BE49-F238E27FC236}">
                    <a16:creationId xmlns:a16="http://schemas.microsoft.com/office/drawing/2014/main" id="{F3E20399-41BB-1525-1F24-655C1BBEA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33" y="2581"/>
                <a:ext cx="362" cy="3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377" name="Line 8">
                <a:extLst>
                  <a:ext uri="{FF2B5EF4-FFF2-40B4-BE49-F238E27FC236}">
                    <a16:creationId xmlns:a16="http://schemas.microsoft.com/office/drawing/2014/main" id="{A4EEF5B1-4188-7AFF-A246-17139D298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0" y="2404"/>
                <a:ext cx="516" cy="1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378" name="Line 9">
                <a:extLst>
                  <a:ext uri="{FF2B5EF4-FFF2-40B4-BE49-F238E27FC236}">
                    <a16:creationId xmlns:a16="http://schemas.microsoft.com/office/drawing/2014/main" id="{B0537EAB-875B-51A7-03E5-A3E997896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5" y="2578"/>
                <a:ext cx="530" cy="33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379" name="Line 10">
                <a:extLst>
                  <a:ext uri="{FF2B5EF4-FFF2-40B4-BE49-F238E27FC236}">
                    <a16:creationId xmlns:a16="http://schemas.microsoft.com/office/drawing/2014/main" id="{2E3A5C8E-464F-B52C-6FE9-4893F117AC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19" y="2719"/>
                <a:ext cx="475" cy="50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380" name="Line 11">
                <a:extLst>
                  <a:ext uri="{FF2B5EF4-FFF2-40B4-BE49-F238E27FC236}">
                    <a16:creationId xmlns:a16="http://schemas.microsoft.com/office/drawing/2014/main" id="{0754833D-C2F5-112F-C4F5-7D86F82014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3" y="3427"/>
                <a:ext cx="216" cy="30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381" name="Line 12">
                <a:extLst>
                  <a:ext uri="{FF2B5EF4-FFF2-40B4-BE49-F238E27FC236}">
                    <a16:creationId xmlns:a16="http://schemas.microsoft.com/office/drawing/2014/main" id="{32E58909-A9D5-2C92-DE14-FDD4458E2F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0" y="3132"/>
                <a:ext cx="150" cy="2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382" name="Line 13">
                <a:extLst>
                  <a:ext uri="{FF2B5EF4-FFF2-40B4-BE49-F238E27FC236}">
                    <a16:creationId xmlns:a16="http://schemas.microsoft.com/office/drawing/2014/main" id="{2B0F9A2C-3735-280A-73AE-F41A10F8C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5" y="3559"/>
                <a:ext cx="150" cy="20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383" name="Line 14">
                <a:extLst>
                  <a:ext uri="{FF2B5EF4-FFF2-40B4-BE49-F238E27FC236}">
                    <a16:creationId xmlns:a16="http://schemas.microsoft.com/office/drawing/2014/main" id="{5F60249A-89BD-80D0-18D4-091BA1775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2" y="3563"/>
                <a:ext cx="26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384" name="Text Box 15">
                <a:extLst>
                  <a:ext uri="{FF2B5EF4-FFF2-40B4-BE49-F238E27FC236}">
                    <a16:creationId xmlns:a16="http://schemas.microsoft.com/office/drawing/2014/main" id="{DA343943-83DE-775B-2A1C-8F64DE0D05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20" y="2487"/>
                <a:ext cx="383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Anther</a:t>
                </a:r>
              </a:p>
            </p:txBody>
          </p:sp>
          <p:sp>
            <p:nvSpPr>
              <p:cNvPr id="58385" name="Line 16">
                <a:extLst>
                  <a:ext uri="{FF2B5EF4-FFF2-40B4-BE49-F238E27FC236}">
                    <a16:creationId xmlns:a16="http://schemas.microsoft.com/office/drawing/2014/main" id="{48A4F09A-3D08-D974-6EE7-A29BE10CC2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66" y="2737"/>
                <a:ext cx="306" cy="40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386" name="Text Box 17">
                <a:extLst>
                  <a:ext uri="{FF2B5EF4-FFF2-40B4-BE49-F238E27FC236}">
                    <a16:creationId xmlns:a16="http://schemas.microsoft.com/office/drawing/2014/main" id="{3AEE53BB-4D10-142B-2E79-1F9AE4B3CC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2" y="2656"/>
                <a:ext cx="468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Filament</a:t>
                </a:r>
              </a:p>
            </p:txBody>
          </p:sp>
          <p:sp>
            <p:nvSpPr>
              <p:cNvPr id="58387" name="AutoShape 18">
                <a:extLst>
                  <a:ext uri="{FF2B5EF4-FFF2-40B4-BE49-F238E27FC236}">
                    <a16:creationId xmlns:a16="http://schemas.microsoft.com/office/drawing/2014/main" id="{C17B02CA-2EE2-99C6-9390-082C15BD2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522"/>
                <a:ext cx="51" cy="291"/>
              </a:xfrm>
              <a:prstGeom prst="leftBrace">
                <a:avLst>
                  <a:gd name="adj1" fmla="val 47549"/>
                  <a:gd name="adj2" fmla="val 50000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sz="4000"/>
              </a:p>
            </p:txBody>
          </p:sp>
          <p:sp>
            <p:nvSpPr>
              <p:cNvPr id="58388" name="Text Box 19">
                <a:extLst>
                  <a:ext uri="{FF2B5EF4-FFF2-40B4-BE49-F238E27FC236}">
                    <a16:creationId xmlns:a16="http://schemas.microsoft.com/office/drawing/2014/main" id="{CD7DDC77-91FE-061E-CC4B-4ABAC6124D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8" y="2577"/>
                <a:ext cx="431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Stamen</a:t>
                </a:r>
              </a:p>
            </p:txBody>
          </p:sp>
          <p:sp>
            <p:nvSpPr>
              <p:cNvPr id="58389" name="Text Box 20">
                <a:extLst>
                  <a:ext uri="{FF2B5EF4-FFF2-40B4-BE49-F238E27FC236}">
                    <a16:creationId xmlns:a16="http://schemas.microsoft.com/office/drawing/2014/main" id="{63D53584-A4A7-B023-8029-927055EB2F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3" y="3369"/>
                <a:ext cx="319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Petal</a:t>
                </a:r>
              </a:p>
            </p:txBody>
          </p:sp>
          <p:sp>
            <p:nvSpPr>
              <p:cNvPr id="58390" name="Text Box 21">
                <a:extLst>
                  <a:ext uri="{FF2B5EF4-FFF2-40B4-BE49-F238E27FC236}">
                    <a16:creationId xmlns:a16="http://schemas.microsoft.com/office/drawing/2014/main" id="{7B5878F1-DD26-CEB0-E926-23037F7C65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728"/>
                <a:ext cx="581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Receptacle</a:t>
                </a:r>
              </a:p>
            </p:txBody>
          </p:sp>
          <p:sp>
            <p:nvSpPr>
              <p:cNvPr id="58391" name="Text Box 22">
                <a:extLst>
                  <a:ext uri="{FF2B5EF4-FFF2-40B4-BE49-F238E27FC236}">
                    <a16:creationId xmlns:a16="http://schemas.microsoft.com/office/drawing/2014/main" id="{020A5A0C-EBC4-894C-5EE3-0DBA895FCF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0" y="3700"/>
                <a:ext cx="351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Ovule</a:t>
                </a:r>
              </a:p>
            </p:txBody>
          </p:sp>
          <p:sp>
            <p:nvSpPr>
              <p:cNvPr id="58392" name="Text Box 23">
                <a:extLst>
                  <a:ext uri="{FF2B5EF4-FFF2-40B4-BE49-F238E27FC236}">
                    <a16:creationId xmlns:a16="http://schemas.microsoft.com/office/drawing/2014/main" id="{950825C4-C85B-B5F1-41FE-482A395A30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9" y="3478"/>
                <a:ext cx="346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Sepal</a:t>
                </a:r>
              </a:p>
            </p:txBody>
          </p:sp>
          <p:sp>
            <p:nvSpPr>
              <p:cNvPr id="58393" name="Text Box 24">
                <a:extLst>
                  <a:ext uri="{FF2B5EF4-FFF2-40B4-BE49-F238E27FC236}">
                    <a16:creationId xmlns:a16="http://schemas.microsoft.com/office/drawing/2014/main" id="{E3A2A98A-43BB-1988-C7A4-1F0E667DC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4" y="2306"/>
                <a:ext cx="399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Stigma</a:t>
                </a:r>
              </a:p>
            </p:txBody>
          </p:sp>
          <p:sp>
            <p:nvSpPr>
              <p:cNvPr id="58394" name="Text Box 25">
                <a:extLst>
                  <a:ext uri="{FF2B5EF4-FFF2-40B4-BE49-F238E27FC236}">
                    <a16:creationId xmlns:a16="http://schemas.microsoft.com/office/drawing/2014/main" id="{1C5CE533-7B3C-C686-DF44-3BE0F5BBC2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9" y="2480"/>
                <a:ext cx="314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Style</a:t>
                </a:r>
              </a:p>
            </p:txBody>
          </p:sp>
          <p:sp>
            <p:nvSpPr>
              <p:cNvPr id="58395" name="Text Box 26">
                <a:extLst>
                  <a:ext uri="{FF2B5EF4-FFF2-40B4-BE49-F238E27FC236}">
                    <a16:creationId xmlns:a16="http://schemas.microsoft.com/office/drawing/2014/main" id="{DF5284AF-AAF9-4035-FB15-588F744BC2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9" y="2606"/>
                <a:ext cx="356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Ovary</a:t>
                </a:r>
              </a:p>
            </p:txBody>
          </p:sp>
          <p:sp>
            <p:nvSpPr>
              <p:cNvPr id="58396" name="AutoShape 27">
                <a:extLst>
                  <a:ext uri="{FF2B5EF4-FFF2-40B4-BE49-F238E27FC236}">
                    <a16:creationId xmlns:a16="http://schemas.microsoft.com/office/drawing/2014/main" id="{5A23180D-50A8-AB8F-A266-96645283CA9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889" y="2382"/>
                <a:ext cx="47" cy="324"/>
              </a:xfrm>
              <a:prstGeom prst="leftBrace">
                <a:avLst>
                  <a:gd name="adj1" fmla="val 57447"/>
                  <a:gd name="adj2" fmla="val 50000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 sz="4000"/>
              </a:p>
            </p:txBody>
          </p:sp>
          <p:sp>
            <p:nvSpPr>
              <p:cNvPr id="58397" name="Text Box 28">
                <a:extLst>
                  <a:ext uri="{FF2B5EF4-FFF2-40B4-BE49-F238E27FC236}">
                    <a16:creationId xmlns:a16="http://schemas.microsoft.com/office/drawing/2014/main" id="{B62E5B7A-9177-5776-109A-7EA7FA72F9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8" y="2480"/>
                <a:ext cx="304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b="0"/>
                  <a:t>Pistil</a:t>
                </a:r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6A72-D0BC-3F87-6335-C261F54C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Magnoliophyta</a:t>
            </a:r>
            <a:endParaRPr lang="en-US" dirty="0"/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6DFC28BB-BBC1-4C41-2BB1-5DC4CB2050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9875" y="597958"/>
            <a:ext cx="8534400" cy="830997"/>
          </a:xfrm>
        </p:spPr>
        <p:txBody>
          <a:bodyPr/>
          <a:lstStyle/>
          <a:p>
            <a:pPr marL="455613" lvl="1" eaLnBrk="1" hangingPunct="1"/>
            <a:r>
              <a:rPr lang="en-US" altLang="en-US" sz="2400" dirty="0"/>
              <a:t>The seeds of </a:t>
            </a:r>
            <a:r>
              <a:rPr lang="en-US" altLang="en-US" sz="2400" dirty="0">
                <a:solidFill>
                  <a:srgbClr val="FF0000"/>
                </a:solidFill>
              </a:rPr>
              <a:t>angiosperms </a:t>
            </a:r>
            <a:r>
              <a:rPr lang="en-US" altLang="en-US" sz="2400" dirty="0"/>
              <a:t>develop within protective ovaries that become fruits</a:t>
            </a:r>
          </a:p>
        </p:txBody>
      </p:sp>
      <p:pic>
        <p:nvPicPr>
          <p:cNvPr id="59395" name="Picture 4" descr="a grass flower and a jacaranda tree covered with purple flowers">
            <a:extLst>
              <a:ext uri="{FF2B5EF4-FFF2-40B4-BE49-F238E27FC236}">
                <a16:creationId xmlns:a16="http://schemas.microsoft.com/office/drawing/2014/main" id="{A764BAA6-0F29-3F42-A2CC-8B15F2DB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649413"/>
            <a:ext cx="5133975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 descr="very young tomato with withering flowerparts still attached">
            <a:extLst>
              <a:ext uri="{FF2B5EF4-FFF2-40B4-BE49-F238E27FC236}">
                <a16:creationId xmlns:a16="http://schemas.microsoft.com/office/drawing/2014/main" id="{F88BE888-5D92-9114-4EC9-D626DD83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525588"/>
            <a:ext cx="3198813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 descr="a mature tomato">
            <a:extLst>
              <a:ext uri="{FF2B5EF4-FFF2-40B4-BE49-F238E27FC236}">
                <a16:creationId xmlns:a16="http://schemas.microsoft.com/office/drawing/2014/main" id="{CFF64804-30DD-9D2F-D8B1-2223A532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3922713"/>
            <a:ext cx="3198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A9AB-5F4E-5A1D-59B3-232F78E6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15" y="386918"/>
            <a:ext cx="3408055" cy="1338828"/>
          </a:xfrm>
        </p:spPr>
        <p:txBody>
          <a:bodyPr/>
          <a:lstStyle/>
          <a:p>
            <a:pPr marL="0" indent="0" algn="just"/>
            <a:r>
              <a:rPr lang="en-US" dirty="0"/>
              <a:t>Kingdom Plantae, Phylum </a:t>
            </a:r>
            <a:r>
              <a:rPr lang="en-US" dirty="0" err="1"/>
              <a:t>Magnoliophyta</a:t>
            </a:r>
            <a:endParaRPr lang="en-US" dirty="0"/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2A289AF1-7D93-700F-1C39-88142D28BA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4902" y="2077705"/>
            <a:ext cx="2777693" cy="1323439"/>
          </a:xfrm>
        </p:spPr>
        <p:txBody>
          <a:bodyPr/>
          <a:lstStyle/>
          <a:p>
            <a:pPr marL="457200" lvl="1" indent="-342900" eaLnBrk="1" hangingPunct="1"/>
            <a:r>
              <a:rPr lang="en-US" dirty="0"/>
              <a:t>Flowering plants follow an alternation of generations</a:t>
            </a:r>
          </a:p>
        </p:txBody>
      </p:sp>
      <p:pic>
        <p:nvPicPr>
          <p:cNvPr id="60420" name="Picture 66" descr="alternation of generations as it applies to a flowering plant.">
            <a:extLst>
              <a:ext uri="{FF2B5EF4-FFF2-40B4-BE49-F238E27FC236}">
                <a16:creationId xmlns:a16="http://schemas.microsoft.com/office/drawing/2014/main" id="{65BC17A1-8669-5476-E651-25E67210A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855" y="147300"/>
            <a:ext cx="5227930" cy="656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a series of images of a developing apple">
            <a:extLst>
              <a:ext uri="{FF2B5EF4-FFF2-40B4-BE49-F238E27FC236}">
                <a16:creationId xmlns:a16="http://schemas.microsoft.com/office/drawing/2014/main" id="{B8A12043-D838-438C-8BFE-B35314A10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69"/>
          <a:stretch>
            <a:fillRect/>
          </a:stretch>
        </p:blipFill>
        <p:spPr bwMode="auto">
          <a:xfrm>
            <a:off x="4470400" y="3748088"/>
            <a:ext cx="45720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 descr="pea flower and pea pod">
            <a:extLst>
              <a:ext uri="{FF2B5EF4-FFF2-40B4-BE49-F238E27FC236}">
                <a16:creationId xmlns:a16="http://schemas.microsoft.com/office/drawing/2014/main" id="{EBF8E4B3-14C3-A94B-824C-26905F1E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r="3355" b="7242"/>
          <a:stretch>
            <a:fillRect/>
          </a:stretch>
        </p:blipFill>
        <p:spPr bwMode="auto">
          <a:xfrm>
            <a:off x="160338" y="3643313"/>
            <a:ext cx="4113212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4" descr="diagram of peanut flowers pushing below the soil surface">
            <a:extLst>
              <a:ext uri="{FF2B5EF4-FFF2-40B4-BE49-F238E27FC236}">
                <a16:creationId xmlns:a16="http://schemas.microsoft.com/office/drawing/2014/main" id="{D8F085DE-AFDF-F67C-8FA8-84C1DA06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8188"/>
          <a:stretch>
            <a:fillRect/>
          </a:stretch>
        </p:blipFill>
        <p:spPr bwMode="auto">
          <a:xfrm>
            <a:off x="665825" y="1377180"/>
            <a:ext cx="3469613" cy="21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 descr="male and female squash flowers">
            <a:extLst>
              <a:ext uri="{FF2B5EF4-FFF2-40B4-BE49-F238E27FC236}">
                <a16:creationId xmlns:a16="http://schemas.microsoft.com/office/drawing/2014/main" id="{6CED5961-C098-0AC0-B729-52AB4E544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13120" r="12328"/>
          <a:stretch>
            <a:fillRect/>
          </a:stretch>
        </p:blipFill>
        <p:spPr bwMode="auto">
          <a:xfrm>
            <a:off x="5051425" y="631495"/>
            <a:ext cx="3426750" cy="291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BA0DC-57BC-4C86-91C9-E038764D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5" y="114299"/>
            <a:ext cx="8534400" cy="503238"/>
          </a:xfrm>
        </p:spPr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Magnoliophyta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5EFBAEF-3C51-EEBE-2723-939E31957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6198" y="587429"/>
            <a:ext cx="44342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altLang="en-US" sz="2000" b="0" dirty="0"/>
              <a:t>Ovaries become </a:t>
            </a:r>
            <a:r>
              <a:rPr lang="en-US" altLang="en-US" sz="2000" b="0" dirty="0">
                <a:solidFill>
                  <a:srgbClr val="FF0000"/>
                </a:solidFill>
              </a:rPr>
              <a:t>fruits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altLang="en-US" sz="2000" b="0" dirty="0"/>
              <a:t>Ovules become </a:t>
            </a:r>
            <a:r>
              <a:rPr lang="en-US" altLang="en-US" sz="2000" b="0" dirty="0">
                <a:solidFill>
                  <a:srgbClr val="FF0000"/>
                </a:solidFill>
              </a:rPr>
              <a:t>seeds</a:t>
            </a:r>
            <a:r>
              <a:rPr lang="en-US" altLang="en-US" sz="2000" b="0" dirty="0"/>
              <a:t> inside fruits</a:t>
            </a:r>
            <a:endParaRPr lang="en-US" altLang="en-US" sz="2800" b="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24E9-49B4-3EDC-7F37-D96E6F1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Kingdom Plantae, Phylum </a:t>
            </a:r>
            <a:r>
              <a:rPr lang="en-US" dirty="0" err="1"/>
              <a:t>Magnoliophyta</a:t>
            </a:r>
            <a:endParaRPr lang="en-US" dirty="0"/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6B976E41-25B0-EEFA-9F64-02236552B4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3426" y="782384"/>
            <a:ext cx="3521476" cy="1883900"/>
          </a:xfrm>
        </p:spPr>
        <p:txBody>
          <a:bodyPr/>
          <a:lstStyle/>
          <a:p>
            <a:pPr marL="0" indent="0" eaLnBrk="1" hangingPunct="1">
              <a:buFont typeface="Times New Roman" panose="02020603050405020304" pitchFamily="18" charset="0"/>
              <a:buNone/>
            </a:pPr>
            <a:r>
              <a:rPr lang="en-US" altLang="en-US" dirty="0"/>
              <a:t>The structure of a fruit reflects its function in seed dispersal</a:t>
            </a:r>
          </a:p>
        </p:txBody>
      </p:sp>
      <p:grpSp>
        <p:nvGrpSpPr>
          <p:cNvPr id="62467" name="Group 10" descr="maple seeds with papery wings for dispersal; cockleburs stuck in a dogs fur; mouse eating a bearing ingesting the seeds to be dispersed later.">
            <a:extLst>
              <a:ext uri="{FF2B5EF4-FFF2-40B4-BE49-F238E27FC236}">
                <a16:creationId xmlns:a16="http://schemas.microsoft.com/office/drawing/2014/main" id="{F390649E-79B3-24F0-AD60-E58A3B7D4F36}"/>
              </a:ext>
            </a:extLst>
          </p:cNvPr>
          <p:cNvGrpSpPr>
            <a:grpSpLocks/>
          </p:cNvGrpSpPr>
          <p:nvPr/>
        </p:nvGrpSpPr>
        <p:grpSpPr bwMode="auto">
          <a:xfrm>
            <a:off x="590074" y="3608633"/>
            <a:ext cx="7195644" cy="2840037"/>
            <a:chOff x="754" y="1599"/>
            <a:chExt cx="4591" cy="1892"/>
          </a:xfrm>
        </p:grpSpPr>
        <p:pic>
          <p:nvPicPr>
            <p:cNvPr id="62470" name="Picture 4" descr="17_11aMapleFruit_UP.jpg       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419061A8-2D1C-E433-118B-A0677743D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" y="1664"/>
              <a:ext cx="1254" cy="1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471" name="Picture 5" descr="17_11bCockleburs_UP.jpg       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69B9CDC2-E3C9-F227-1C87-C4B30796E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" y="1647"/>
              <a:ext cx="1838" cy="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472" name="Picture 9" descr="17_11cEdibleFruitDispers_UP.jpg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5DFA9644-52D9-F69C-B450-F09BADEAE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" y="1599"/>
              <a:ext cx="1428" cy="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2469" name="Picture 8" descr="Dandelion seeds Art Print by Bess Hamiti">
            <a:extLst>
              <a:ext uri="{FF2B5EF4-FFF2-40B4-BE49-F238E27FC236}">
                <a16:creationId xmlns:a16="http://schemas.microsoft.com/office/drawing/2014/main" id="{1C029D9B-CAD2-982B-0C30-C1C84672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02" y="863293"/>
            <a:ext cx="416560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BA3B-9AE1-2DB1-F5A8-1BCA629D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2562"/>
            <a:ext cx="8534400" cy="503238"/>
          </a:xfrm>
        </p:spPr>
        <p:txBody>
          <a:bodyPr/>
          <a:lstStyle/>
          <a:p>
            <a:r>
              <a:rPr lang="en-US" dirty="0"/>
              <a:t>Plants are important in many ways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07811A7D-8CD2-6A61-C7A5-7FD3D9C06D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685800"/>
            <a:ext cx="8534400" cy="400110"/>
          </a:xfrm>
        </p:spPr>
        <p:txBody>
          <a:bodyPr/>
          <a:lstStyle/>
          <a:p>
            <a:pPr marL="455613" lvl="1" eaLnBrk="1" hangingPunct="1"/>
            <a:r>
              <a:rPr lang="en-US" altLang="en-US" dirty="0"/>
              <a:t>Some plants in forests can be used in medicinal ways</a:t>
            </a:r>
          </a:p>
        </p:txBody>
      </p:sp>
      <p:pic>
        <p:nvPicPr>
          <p:cNvPr id="64515" name="Picture 4" descr="chart of medicines produced by plants">
            <a:extLst>
              <a:ext uri="{FF2B5EF4-FFF2-40B4-BE49-F238E27FC236}">
                <a16:creationId xmlns:a16="http://schemas.microsoft.com/office/drawing/2014/main" id="{50AD89BD-B226-3E1D-81ED-A32D5946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50" y="1192271"/>
            <a:ext cx="8078933" cy="535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2A06-5C11-1B2C-8E41-707071B3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the Kingdom Fungi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10E79A69-9E9C-BEAC-B24C-749D90DBE1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-342900" eaLnBrk="1" hangingPunct="1"/>
            <a:r>
              <a:rPr lang="en-US" altLang="en-US"/>
              <a:t>A fungus usually consists of a mass of threadlike hyphae</a:t>
            </a:r>
          </a:p>
          <a:p>
            <a:pPr marL="914400" lvl="2" indent="-342900" eaLnBrk="1" hangingPunct="1"/>
            <a:r>
              <a:rPr lang="en-US" altLang="en-US"/>
              <a:t>Called a mycelium</a:t>
            </a:r>
          </a:p>
        </p:txBody>
      </p:sp>
      <p:grpSp>
        <p:nvGrpSpPr>
          <p:cNvPr id="19459" name="Group 17" descr="diagram of the branching hyphae making up a mycelium plus a photo of hyphae growing over a leaf.">
            <a:extLst>
              <a:ext uri="{FF2B5EF4-FFF2-40B4-BE49-F238E27FC236}">
                <a16:creationId xmlns:a16="http://schemas.microsoft.com/office/drawing/2014/main" id="{EAD3F376-BCD9-850B-F909-1CEF26241D27}"/>
              </a:ext>
            </a:extLst>
          </p:cNvPr>
          <p:cNvGrpSpPr>
            <a:grpSpLocks/>
          </p:cNvGrpSpPr>
          <p:nvPr/>
        </p:nvGrpSpPr>
        <p:grpSpPr bwMode="auto">
          <a:xfrm>
            <a:off x="738188" y="2387600"/>
            <a:ext cx="7677150" cy="3579813"/>
            <a:chOff x="281" y="1584"/>
            <a:chExt cx="4836" cy="2255"/>
          </a:xfrm>
        </p:grpSpPr>
        <p:grpSp>
          <p:nvGrpSpPr>
            <p:cNvPr id="19460" name="Group 13">
              <a:extLst>
                <a:ext uri="{FF2B5EF4-FFF2-40B4-BE49-F238E27FC236}">
                  <a16:creationId xmlns:a16="http://schemas.microsoft.com/office/drawing/2014/main" id="{5F44AFC8-CFA3-6D5E-722A-181438C80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" y="1584"/>
              <a:ext cx="2585" cy="2255"/>
              <a:chOff x="1473" y="1600"/>
              <a:chExt cx="2872" cy="2502"/>
            </a:xfrm>
          </p:grpSpPr>
          <p:sp>
            <p:nvSpPr>
              <p:cNvPr id="19462" name="Text Box 9">
                <a:extLst>
                  <a:ext uri="{FF2B5EF4-FFF2-40B4-BE49-F238E27FC236}">
                    <a16:creationId xmlns:a16="http://schemas.microsoft.com/office/drawing/2014/main" id="{BB11E702-BE2E-616E-B387-4280FCA46D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6" y="1682"/>
                <a:ext cx="539" cy="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600" b="0"/>
                  <a:t>Hypha</a:t>
                </a:r>
              </a:p>
            </p:txBody>
          </p:sp>
          <p:grpSp>
            <p:nvGrpSpPr>
              <p:cNvPr id="19463" name="Group 12">
                <a:extLst>
                  <a:ext uri="{FF2B5EF4-FFF2-40B4-BE49-F238E27FC236}">
                    <a16:creationId xmlns:a16="http://schemas.microsoft.com/office/drawing/2014/main" id="{0457A592-C79B-0A69-466C-675E21858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73" y="1600"/>
                <a:ext cx="2408" cy="2502"/>
                <a:chOff x="1473" y="1600"/>
                <a:chExt cx="2408" cy="2502"/>
              </a:xfrm>
            </p:grpSpPr>
            <p:pic>
              <p:nvPicPr>
                <p:cNvPr id="19464" name="Picture 5" descr="17_15bMycelium_U.jpg                                           0004ADD6&#10; RKAUL-5                       BCE4327F:">
                  <a:extLst>
                    <a:ext uri="{FF2B5EF4-FFF2-40B4-BE49-F238E27FC236}">
                      <a16:creationId xmlns:a16="http://schemas.microsoft.com/office/drawing/2014/main" id="{11178816-0E49-271F-3ADE-0FB1989303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3" y="1600"/>
                  <a:ext cx="2328" cy="2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465" name="AutoShape 6">
                  <a:extLst>
                    <a:ext uri="{FF2B5EF4-FFF2-40B4-BE49-F238E27FC236}">
                      <a16:creationId xmlns:a16="http://schemas.microsoft.com/office/drawing/2014/main" id="{7FA83E92-1A18-5534-5BFC-A34B48A2A5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2589" y="2695"/>
                  <a:ext cx="155" cy="2203"/>
                </a:xfrm>
                <a:prstGeom prst="leftBrace">
                  <a:avLst>
                    <a:gd name="adj1" fmla="val 118441"/>
                    <a:gd name="adj2" fmla="val 50000"/>
                  </a:avLst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9466" name="Oval 7">
                  <a:extLst>
                    <a:ext uri="{FF2B5EF4-FFF2-40B4-BE49-F238E27FC236}">
                      <a16:creationId xmlns:a16="http://schemas.microsoft.com/office/drawing/2014/main" id="{4134E130-EA05-49CE-16D8-9BEEA377A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3" y="1624"/>
                  <a:ext cx="585" cy="35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9467" name="Text Box 8">
                  <a:extLst>
                    <a:ext uri="{FF2B5EF4-FFF2-40B4-BE49-F238E27FC236}">
                      <a16:creationId xmlns:a16="http://schemas.microsoft.com/office/drawing/2014/main" id="{64DA89EB-4084-558D-3048-FBADFFE523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83" y="3867"/>
                  <a:ext cx="729" cy="2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algn="r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600" b="0"/>
                    <a:t>Mycelium</a:t>
                  </a:r>
                </a:p>
              </p:txBody>
            </p:sp>
            <p:sp>
              <p:nvSpPr>
                <p:cNvPr id="19468" name="Line 10">
                  <a:extLst>
                    <a:ext uri="{FF2B5EF4-FFF2-40B4-BE49-F238E27FC236}">
                      <a16:creationId xmlns:a16="http://schemas.microsoft.com/office/drawing/2014/main" id="{89FE6D7A-10F6-486C-E755-F0FE6F0E6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38" y="1791"/>
                  <a:ext cx="14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19461" name="Picture 14" descr="17_15cMycelium_UP.jpg         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9118E8CB-3A72-BBB1-7D0C-83F629850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" y="1598"/>
              <a:ext cx="2131" cy="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9442-DE40-36DB-6A35-DC5CB18F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the Kingdom Fungi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77EDADA5-FA23-AB94-896C-BE3D606E0C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6431" y="685800"/>
            <a:ext cx="8957569" cy="2062103"/>
          </a:xfrm>
        </p:spPr>
        <p:txBody>
          <a:bodyPr/>
          <a:lstStyle/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dirty="0"/>
              <a:t>Fungi produce spores in both </a:t>
            </a:r>
            <a:r>
              <a:rPr lang="en-US" altLang="en-US" sz="2400" u="sng" dirty="0"/>
              <a:t>asexual</a:t>
            </a:r>
            <a:r>
              <a:rPr lang="en-US" altLang="en-US" sz="2400" dirty="0"/>
              <a:t> and </a:t>
            </a:r>
            <a:r>
              <a:rPr lang="en-US" altLang="en-US" sz="2400" u="sng" dirty="0"/>
              <a:t>sexual</a:t>
            </a:r>
            <a:r>
              <a:rPr lang="en-US" altLang="en-US" sz="2400" dirty="0"/>
              <a:t> life cycles</a:t>
            </a:r>
          </a:p>
          <a:p>
            <a:pPr marL="457200" lvl="1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In sexual reproduction, </a:t>
            </a:r>
          </a:p>
          <a:p>
            <a:pPr marL="1143000" lvl="2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0000"/>
                </a:solidFill>
              </a:rPr>
              <a:t>1 </a:t>
            </a:r>
            <a:r>
              <a:rPr lang="en-US" altLang="en-US" dirty="0"/>
              <a:t>cells fuse, then (often much later resulting in </a:t>
            </a:r>
            <a:r>
              <a:rPr lang="en-US" altLang="en-US" dirty="0">
                <a:solidFill>
                  <a:srgbClr val="FF0000"/>
                </a:solidFill>
              </a:rPr>
              <a:t>heterokaryotic</a:t>
            </a:r>
            <a:r>
              <a:rPr lang="en-US" altLang="en-US" dirty="0"/>
              <a:t> cells) </a:t>
            </a:r>
          </a:p>
          <a:p>
            <a:pPr marL="1143000" lvl="2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0000"/>
                </a:solidFill>
              </a:rPr>
              <a:t>2 </a:t>
            </a:r>
            <a:r>
              <a:rPr lang="en-US" altLang="en-US" dirty="0"/>
              <a:t>nuclei fuse and immediately </a:t>
            </a:r>
          </a:p>
          <a:p>
            <a:pPr marL="1143000" lvl="2" indent="-342900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0000"/>
                </a:solidFill>
              </a:rPr>
              <a:t>3</a:t>
            </a:r>
            <a:r>
              <a:rPr lang="en-US" altLang="en-US" dirty="0"/>
              <a:t> meiosis produces haploid spores</a:t>
            </a:r>
          </a:p>
        </p:txBody>
      </p:sp>
      <p:grpSp>
        <p:nvGrpSpPr>
          <p:cNvPr id="20483" name="Group 4" descr="asexual and sexual reproduction cycles for fungi">
            <a:extLst>
              <a:ext uri="{FF2B5EF4-FFF2-40B4-BE49-F238E27FC236}">
                <a16:creationId xmlns:a16="http://schemas.microsoft.com/office/drawing/2014/main" id="{9AF92662-1CAB-52A1-56CC-801B1600A1AA}"/>
              </a:ext>
            </a:extLst>
          </p:cNvPr>
          <p:cNvGrpSpPr>
            <a:grpSpLocks/>
          </p:cNvGrpSpPr>
          <p:nvPr/>
        </p:nvGrpSpPr>
        <p:grpSpPr bwMode="auto">
          <a:xfrm>
            <a:off x="556333" y="2500204"/>
            <a:ext cx="7510463" cy="4206875"/>
            <a:chOff x="414" y="1059"/>
            <a:chExt cx="4731" cy="2650"/>
          </a:xfrm>
        </p:grpSpPr>
        <p:pic>
          <p:nvPicPr>
            <p:cNvPr id="20484" name="Picture 5" descr="asexual and sexual reproduction cycles for fungi">
              <a:extLst>
                <a:ext uri="{FF2B5EF4-FFF2-40B4-BE49-F238E27FC236}">
                  <a16:creationId xmlns:a16="http://schemas.microsoft.com/office/drawing/2014/main" id="{96EED2EF-FD69-D3A8-816B-DCD4B8F9F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" y="1059"/>
              <a:ext cx="4520" cy="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5" name="Text Box 6">
              <a:extLst>
                <a:ext uri="{FF2B5EF4-FFF2-40B4-BE49-F238E27FC236}">
                  <a16:creationId xmlns:a16="http://schemas.microsoft.com/office/drawing/2014/main" id="{6CCBB0D7-B1DB-FE8A-014C-D936FC988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" y="1197"/>
              <a:ext cx="29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/>
                <a:t>Key</a:t>
              </a:r>
            </a:p>
          </p:txBody>
        </p:sp>
        <p:sp>
          <p:nvSpPr>
            <p:cNvPr id="20486" name="Text Box 7">
              <a:extLst>
                <a:ext uri="{FF2B5EF4-FFF2-40B4-BE49-F238E27FC236}">
                  <a16:creationId xmlns:a16="http://schemas.microsoft.com/office/drawing/2014/main" id="{AFE8AC6C-FFAF-F709-5911-44082E64E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" y="1333"/>
              <a:ext cx="58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Haploid 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20487" name="Text Box 8">
              <a:extLst>
                <a:ext uri="{FF2B5EF4-FFF2-40B4-BE49-F238E27FC236}">
                  <a16:creationId xmlns:a16="http://schemas.microsoft.com/office/drawing/2014/main" id="{F176D47A-54D9-96CB-DF36-205395BB7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" y="1535"/>
              <a:ext cx="1049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Heterokaryotic 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 </a:t>
              </a:r>
              <a:r>
                <a:rPr lang="en-US" altLang="en-US" sz="1400" b="0"/>
                <a:t>+</a:t>
              </a:r>
              <a:r>
                <a:rPr lang="en-US" altLang="en-US" sz="1200" b="0"/>
                <a:t> 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  <a:p>
              <a:pPr algn="l"/>
              <a:r>
                <a:rPr lang="en-US" altLang="en-US" sz="1200" b="0"/>
                <a:t>(unfused nuclei)</a:t>
              </a:r>
            </a:p>
          </p:txBody>
        </p:sp>
        <p:sp>
          <p:nvSpPr>
            <p:cNvPr id="20488" name="Text Box 9">
              <a:extLst>
                <a:ext uri="{FF2B5EF4-FFF2-40B4-BE49-F238E27FC236}">
                  <a16:creationId xmlns:a16="http://schemas.microsoft.com/office/drawing/2014/main" id="{3A058344-9F47-768E-8957-A464D59C2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" y="1811"/>
              <a:ext cx="6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Diploid (2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20489" name="Text Box 10">
              <a:extLst>
                <a:ext uri="{FF2B5EF4-FFF2-40B4-BE49-F238E27FC236}">
                  <a16:creationId xmlns:a16="http://schemas.microsoft.com/office/drawing/2014/main" id="{734D38CA-A86E-A2ED-CF28-FEBE38AAE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6" y="1277"/>
              <a:ext cx="7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/>
                <a:t>Heterokaryotic</a:t>
              </a:r>
            </a:p>
            <a:p>
              <a:pPr algn="ctr"/>
              <a:r>
                <a:rPr lang="en-US" altLang="en-US" sz="1200" b="0"/>
                <a:t>stage</a:t>
              </a:r>
            </a:p>
          </p:txBody>
        </p:sp>
        <p:sp>
          <p:nvSpPr>
            <p:cNvPr id="20490" name="Text Box 11">
              <a:extLst>
                <a:ext uri="{FF2B5EF4-FFF2-40B4-BE49-F238E27FC236}">
                  <a16:creationId xmlns:a16="http://schemas.microsoft.com/office/drawing/2014/main" id="{2B9A11B4-9D3C-1D48-0FB3-59054371B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9" y="1597"/>
              <a:ext cx="85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/>
                <a:t>Fusion of nuclei</a:t>
              </a:r>
            </a:p>
          </p:txBody>
        </p:sp>
        <p:sp>
          <p:nvSpPr>
            <p:cNvPr id="20491" name="Text Box 12">
              <a:extLst>
                <a:ext uri="{FF2B5EF4-FFF2-40B4-BE49-F238E27FC236}">
                  <a16:creationId xmlns:a16="http://schemas.microsoft.com/office/drawing/2014/main" id="{D8640B68-8CEB-0E27-5C1E-86328BDD8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" y="1861"/>
              <a:ext cx="105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/>
                <a:t>Fusion of cytoplasm</a:t>
              </a:r>
            </a:p>
          </p:txBody>
        </p:sp>
        <p:sp>
          <p:nvSpPr>
            <p:cNvPr id="20492" name="Text Box 13">
              <a:extLst>
                <a:ext uri="{FF2B5EF4-FFF2-40B4-BE49-F238E27FC236}">
                  <a16:creationId xmlns:a16="http://schemas.microsoft.com/office/drawing/2014/main" id="{5463252E-9448-A560-7FA3-8BBD534A0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9" y="2309"/>
              <a:ext cx="7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/>
                <a:t>Sexual</a:t>
              </a:r>
            </a:p>
            <a:p>
              <a:pPr algn="ctr"/>
              <a:r>
                <a:rPr lang="en-US" altLang="en-US" sz="1200"/>
                <a:t>reproduction</a:t>
              </a:r>
            </a:p>
          </p:txBody>
        </p:sp>
        <p:sp>
          <p:nvSpPr>
            <p:cNvPr id="20493" name="Text Box 14">
              <a:extLst>
                <a:ext uri="{FF2B5EF4-FFF2-40B4-BE49-F238E27FC236}">
                  <a16:creationId xmlns:a16="http://schemas.microsoft.com/office/drawing/2014/main" id="{11CE165A-DE5B-7D7C-C07B-F831D249F3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453"/>
              <a:ext cx="4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/>
                <a:t>Meiosis</a:t>
              </a:r>
            </a:p>
          </p:txBody>
        </p:sp>
        <p:sp>
          <p:nvSpPr>
            <p:cNvPr id="20494" name="Text Box 15">
              <a:extLst>
                <a:ext uri="{FF2B5EF4-FFF2-40B4-BE49-F238E27FC236}">
                  <a16:creationId xmlns:a16="http://schemas.microsoft.com/office/drawing/2014/main" id="{426DFA0C-8199-9260-A458-8EB2621F9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8" y="2152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Zygote</a:t>
              </a:r>
            </a:p>
            <a:p>
              <a:pPr algn="l"/>
              <a:r>
                <a:rPr lang="en-US" altLang="en-US" sz="1200" b="0"/>
                <a:t>(2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20495" name="Text Box 16">
              <a:extLst>
                <a:ext uri="{FF2B5EF4-FFF2-40B4-BE49-F238E27FC236}">
                  <a16:creationId xmlns:a16="http://schemas.microsoft.com/office/drawing/2014/main" id="{A092A3F4-E4DD-D55C-500D-488C40D7E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2" y="2840"/>
              <a:ext cx="8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/>
                <a:t>Spore-producing</a:t>
              </a:r>
            </a:p>
            <a:p>
              <a:pPr algn="ctr"/>
              <a:r>
                <a:rPr lang="en-US" altLang="en-US" sz="1200" b="0"/>
                <a:t>structures</a:t>
              </a:r>
            </a:p>
          </p:txBody>
        </p:sp>
        <p:sp>
          <p:nvSpPr>
            <p:cNvPr id="20496" name="Text Box 17">
              <a:extLst>
                <a:ext uri="{FF2B5EF4-FFF2-40B4-BE49-F238E27FC236}">
                  <a16:creationId xmlns:a16="http://schemas.microsoft.com/office/drawing/2014/main" id="{91D8879B-5969-7AE5-B789-62D7BD1DE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" y="3189"/>
              <a:ext cx="68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/>
                <a:t>Germination</a:t>
              </a:r>
            </a:p>
          </p:txBody>
        </p:sp>
        <p:sp>
          <p:nvSpPr>
            <p:cNvPr id="20497" name="Text Box 18">
              <a:extLst>
                <a:ext uri="{FF2B5EF4-FFF2-40B4-BE49-F238E27FC236}">
                  <a16:creationId xmlns:a16="http://schemas.microsoft.com/office/drawing/2014/main" id="{B2655F1E-034A-3DA0-8B6F-32CE8C998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0" y="3365"/>
              <a:ext cx="68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/>
                <a:t>Germination</a:t>
              </a:r>
            </a:p>
          </p:txBody>
        </p:sp>
        <p:sp>
          <p:nvSpPr>
            <p:cNvPr id="20498" name="Text Box 19">
              <a:extLst>
                <a:ext uri="{FF2B5EF4-FFF2-40B4-BE49-F238E27FC236}">
                  <a16:creationId xmlns:a16="http://schemas.microsoft.com/office/drawing/2014/main" id="{8A935F60-1B65-4C8E-1322-1B1454895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7" y="2685"/>
              <a:ext cx="7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/>
                <a:t>Asexual</a:t>
              </a:r>
            </a:p>
            <a:p>
              <a:pPr algn="ctr"/>
              <a:r>
                <a:rPr lang="en-US" altLang="en-US" sz="1200"/>
                <a:t>reproduction</a:t>
              </a:r>
            </a:p>
          </p:txBody>
        </p:sp>
        <p:sp>
          <p:nvSpPr>
            <p:cNvPr id="20499" name="Text Box 20">
              <a:extLst>
                <a:ext uri="{FF2B5EF4-FFF2-40B4-BE49-F238E27FC236}">
                  <a16:creationId xmlns:a16="http://schemas.microsoft.com/office/drawing/2014/main" id="{3D4426D0-2E84-C9AE-F7B0-988BBA8E4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" y="2565"/>
              <a:ext cx="4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Spores</a:t>
              </a:r>
            </a:p>
            <a:p>
              <a:pPr algn="l"/>
              <a:r>
                <a:rPr lang="en-US" altLang="en-US" sz="1200" b="0"/>
                <a:t>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20500" name="Text Box 21">
              <a:extLst>
                <a:ext uri="{FF2B5EF4-FFF2-40B4-BE49-F238E27FC236}">
                  <a16:creationId xmlns:a16="http://schemas.microsoft.com/office/drawing/2014/main" id="{CB4689F0-FE1F-888D-2C5A-5FBCD2EA8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7" y="2688"/>
              <a:ext cx="52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/>
                <a:t>Mycelium</a:t>
              </a:r>
            </a:p>
          </p:txBody>
        </p:sp>
        <p:sp>
          <p:nvSpPr>
            <p:cNvPr id="20501" name="Text Box 22">
              <a:extLst>
                <a:ext uri="{FF2B5EF4-FFF2-40B4-BE49-F238E27FC236}">
                  <a16:creationId xmlns:a16="http://schemas.microsoft.com/office/drawing/2014/main" id="{9201DB6E-7F55-D606-3E52-2F2C6F43C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7" y="2216"/>
              <a:ext cx="8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/>
                <a:t>Spore-producing</a:t>
              </a:r>
            </a:p>
            <a:p>
              <a:pPr algn="ctr"/>
              <a:r>
                <a:rPr lang="en-US" altLang="en-US" sz="1200" b="0"/>
                <a:t>structures</a:t>
              </a:r>
            </a:p>
          </p:txBody>
        </p:sp>
        <p:sp>
          <p:nvSpPr>
            <p:cNvPr id="20502" name="Text Box 23">
              <a:extLst>
                <a:ext uri="{FF2B5EF4-FFF2-40B4-BE49-F238E27FC236}">
                  <a16:creationId xmlns:a16="http://schemas.microsoft.com/office/drawing/2014/main" id="{4DFB93C2-D119-1EE4-DE1A-28DB78FB3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6" y="3485"/>
              <a:ext cx="56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Spores 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3C7F-AAC0-F564-9975-92471C3F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the Kingdom Fungi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BD9DD2E9-7420-944A-DB15-C90C48AC61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-342900" eaLnBrk="1" hangingPunct="1"/>
            <a:r>
              <a:rPr lang="en-US" altLang="en-US"/>
              <a:t>Fungal groups have characteristic reproductive structures</a:t>
            </a:r>
          </a:p>
        </p:txBody>
      </p:sp>
      <p:grpSp>
        <p:nvGrpSpPr>
          <p:cNvPr id="21507" name="Group 46" descr="sexual reproduction cycle for fungi showing dikaryotic cells and spore producing structures.">
            <a:extLst>
              <a:ext uri="{FF2B5EF4-FFF2-40B4-BE49-F238E27FC236}">
                <a16:creationId xmlns:a16="http://schemas.microsoft.com/office/drawing/2014/main" id="{DD9DE926-1A27-A4BB-8BE7-5C17F9D0001A}"/>
              </a:ext>
            </a:extLst>
          </p:cNvPr>
          <p:cNvGrpSpPr>
            <a:grpSpLocks/>
          </p:cNvGrpSpPr>
          <p:nvPr/>
        </p:nvGrpSpPr>
        <p:grpSpPr bwMode="auto">
          <a:xfrm>
            <a:off x="893763" y="1590675"/>
            <a:ext cx="7686675" cy="4281488"/>
            <a:chOff x="563" y="1002"/>
            <a:chExt cx="4842" cy="2697"/>
          </a:xfrm>
        </p:grpSpPr>
        <p:pic>
          <p:nvPicPr>
            <p:cNvPr id="21508" name="Picture 5" descr="17_18bMushroomLifeCycle_U.jpg 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12B86A2D-8468-A7A7-D07E-9466478C3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" y="1002"/>
              <a:ext cx="4202" cy="2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09" name="Text Box 6">
              <a:extLst>
                <a:ext uri="{FF2B5EF4-FFF2-40B4-BE49-F238E27FC236}">
                  <a16:creationId xmlns:a16="http://schemas.microsoft.com/office/drawing/2014/main" id="{38CB2E58-7546-0FD5-6667-C9A756894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" y="1109"/>
              <a:ext cx="29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/>
                <a:t>Key</a:t>
              </a:r>
            </a:p>
          </p:txBody>
        </p:sp>
        <p:sp>
          <p:nvSpPr>
            <p:cNvPr id="21510" name="Text Box 7">
              <a:extLst>
                <a:ext uri="{FF2B5EF4-FFF2-40B4-BE49-F238E27FC236}">
                  <a16:creationId xmlns:a16="http://schemas.microsoft.com/office/drawing/2014/main" id="{23F116FD-6627-B38E-740C-777828954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" y="1232"/>
              <a:ext cx="58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Haploid 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21511" name="Text Box 8">
              <a:extLst>
                <a:ext uri="{FF2B5EF4-FFF2-40B4-BE49-F238E27FC236}">
                  <a16:creationId xmlns:a16="http://schemas.microsoft.com/office/drawing/2014/main" id="{CBEBE25F-CAD6-1111-4E00-C3924F090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" y="1369"/>
              <a:ext cx="972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100" b="0"/>
                <a:t>Heterokaryotic (</a:t>
              </a:r>
              <a:r>
                <a:rPr lang="en-US" altLang="en-US" sz="1100" b="0" i="1"/>
                <a:t>n</a:t>
              </a:r>
              <a:r>
                <a:rPr lang="en-US" altLang="en-US" sz="1100" b="0"/>
                <a:t> </a:t>
              </a:r>
              <a:r>
                <a:rPr lang="en-US" altLang="en-US" sz="1300" b="0"/>
                <a:t>+</a:t>
              </a:r>
              <a:r>
                <a:rPr lang="en-US" altLang="en-US" sz="1100" b="0"/>
                <a:t> </a:t>
              </a:r>
              <a:r>
                <a:rPr lang="en-US" altLang="en-US" sz="1100" b="0" i="1"/>
                <a:t>n</a:t>
              </a:r>
              <a:r>
                <a:rPr lang="en-US" altLang="en-US" sz="1100" b="0"/>
                <a:t>)</a:t>
              </a:r>
            </a:p>
          </p:txBody>
        </p:sp>
        <p:sp>
          <p:nvSpPr>
            <p:cNvPr id="21512" name="Text Box 9">
              <a:extLst>
                <a:ext uri="{FF2B5EF4-FFF2-40B4-BE49-F238E27FC236}">
                  <a16:creationId xmlns:a16="http://schemas.microsoft.com/office/drawing/2014/main" id="{79EC9CD9-B638-70CB-A532-F2AD66E2F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" y="1530"/>
              <a:ext cx="6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Diploid (2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21513" name="Text Box 10">
              <a:extLst>
                <a:ext uri="{FF2B5EF4-FFF2-40B4-BE49-F238E27FC236}">
                  <a16:creationId xmlns:a16="http://schemas.microsoft.com/office/drawing/2014/main" id="{52CF7ED1-CAD3-116F-BB87-A822E01E4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4" y="1289"/>
              <a:ext cx="5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/>
                <a:t>Fusion of</a:t>
              </a:r>
            </a:p>
            <a:p>
              <a:pPr algn="ctr"/>
              <a:r>
                <a:rPr lang="en-US" altLang="en-US" sz="1200"/>
                <a:t>nuclei</a:t>
              </a:r>
            </a:p>
          </p:txBody>
        </p:sp>
        <p:sp>
          <p:nvSpPr>
            <p:cNvPr id="21514" name="Text Box 11">
              <a:extLst>
                <a:ext uri="{FF2B5EF4-FFF2-40B4-BE49-F238E27FC236}">
                  <a16:creationId xmlns:a16="http://schemas.microsoft.com/office/drawing/2014/main" id="{4C769243-EAC5-7F2F-BD55-27D92F20A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" y="1509"/>
              <a:ext cx="4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/>
                <a:t>Meiosis</a:t>
              </a:r>
            </a:p>
          </p:txBody>
        </p:sp>
        <p:sp>
          <p:nvSpPr>
            <p:cNvPr id="21515" name="Freeform 18">
              <a:extLst>
                <a:ext uri="{FF2B5EF4-FFF2-40B4-BE49-F238E27FC236}">
                  <a16:creationId xmlns:a16="http://schemas.microsoft.com/office/drawing/2014/main" id="{D40ED096-684E-911D-DDF3-3617D5C17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1840"/>
              <a:ext cx="213" cy="168"/>
            </a:xfrm>
            <a:custGeom>
              <a:avLst/>
              <a:gdLst>
                <a:gd name="T0" fmla="*/ 0 w 213"/>
                <a:gd name="T1" fmla="*/ 27 h 171"/>
                <a:gd name="T2" fmla="*/ 128 w 213"/>
                <a:gd name="T3" fmla="*/ 141 h 171"/>
                <a:gd name="T4" fmla="*/ 213 w 213"/>
                <a:gd name="T5" fmla="*/ 0 h 171"/>
                <a:gd name="T6" fmla="*/ 0 60000 65536"/>
                <a:gd name="T7" fmla="*/ 0 60000 65536"/>
                <a:gd name="T8" fmla="*/ 0 60000 65536"/>
                <a:gd name="T9" fmla="*/ 0 w 213"/>
                <a:gd name="T10" fmla="*/ 0 h 171"/>
                <a:gd name="T11" fmla="*/ 213 w 213"/>
                <a:gd name="T12" fmla="*/ 171 h 1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3" h="171">
                  <a:moveTo>
                    <a:pt x="0" y="27"/>
                  </a:moveTo>
                  <a:lnTo>
                    <a:pt x="128" y="171"/>
                  </a:lnTo>
                  <a:lnTo>
                    <a:pt x="213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6" name="Freeform 19">
              <a:extLst>
                <a:ext uri="{FF2B5EF4-FFF2-40B4-BE49-F238E27FC236}">
                  <a16:creationId xmlns:a16="http://schemas.microsoft.com/office/drawing/2014/main" id="{9FC7A789-91FE-F605-17D0-E711D254C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4" y="1267"/>
              <a:ext cx="208" cy="528"/>
            </a:xfrm>
            <a:custGeom>
              <a:avLst/>
              <a:gdLst>
                <a:gd name="T0" fmla="*/ 0 w 208"/>
                <a:gd name="T1" fmla="*/ 528 h 528"/>
                <a:gd name="T2" fmla="*/ 208 w 208"/>
                <a:gd name="T3" fmla="*/ 0 h 528"/>
                <a:gd name="T4" fmla="*/ 133 w 208"/>
                <a:gd name="T5" fmla="*/ 421 h 528"/>
                <a:gd name="T6" fmla="*/ 0 60000 65536"/>
                <a:gd name="T7" fmla="*/ 0 60000 65536"/>
                <a:gd name="T8" fmla="*/ 0 60000 65536"/>
                <a:gd name="T9" fmla="*/ 0 w 208"/>
                <a:gd name="T10" fmla="*/ 0 h 528"/>
                <a:gd name="T11" fmla="*/ 208 w 208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" h="528">
                  <a:moveTo>
                    <a:pt x="0" y="528"/>
                  </a:moveTo>
                  <a:lnTo>
                    <a:pt x="208" y="0"/>
                  </a:lnTo>
                  <a:lnTo>
                    <a:pt x="133" y="4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7" name="Text Box 20">
              <a:extLst>
                <a:ext uri="{FF2B5EF4-FFF2-40B4-BE49-F238E27FC236}">
                  <a16:creationId xmlns:a16="http://schemas.microsoft.com/office/drawing/2014/main" id="{8EAC0CCC-D010-F7EA-28B9-1F1812C6E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1985"/>
              <a:ext cx="42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Basidia</a:t>
              </a:r>
            </a:p>
          </p:txBody>
        </p:sp>
        <p:sp>
          <p:nvSpPr>
            <p:cNvPr id="21518" name="Freeform 22">
              <a:extLst>
                <a:ext uri="{FF2B5EF4-FFF2-40B4-BE49-F238E27FC236}">
                  <a16:creationId xmlns:a16="http://schemas.microsoft.com/office/drawing/2014/main" id="{721F3BE1-CB9A-6868-B5D8-A39A5E66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" y="2035"/>
              <a:ext cx="277" cy="138"/>
            </a:xfrm>
            <a:custGeom>
              <a:avLst/>
              <a:gdLst>
                <a:gd name="T0" fmla="*/ 48 w 277"/>
                <a:gd name="T1" fmla="*/ 0 h 138"/>
                <a:gd name="T2" fmla="*/ 277 w 277"/>
                <a:gd name="T3" fmla="*/ 112 h 138"/>
                <a:gd name="T4" fmla="*/ 0 w 277"/>
                <a:gd name="T5" fmla="*/ 138 h 138"/>
                <a:gd name="T6" fmla="*/ 0 60000 65536"/>
                <a:gd name="T7" fmla="*/ 0 60000 65536"/>
                <a:gd name="T8" fmla="*/ 0 60000 65536"/>
                <a:gd name="T9" fmla="*/ 0 w 277"/>
                <a:gd name="T10" fmla="*/ 0 h 138"/>
                <a:gd name="T11" fmla="*/ 277 w 277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7" h="138">
                  <a:moveTo>
                    <a:pt x="48" y="0"/>
                  </a:moveTo>
                  <a:lnTo>
                    <a:pt x="277" y="112"/>
                  </a:lnTo>
                  <a:lnTo>
                    <a:pt x="0" y="13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9" name="Text Box 23">
              <a:extLst>
                <a:ext uri="{FF2B5EF4-FFF2-40B4-BE49-F238E27FC236}">
                  <a16:creationId xmlns:a16="http://schemas.microsoft.com/office/drawing/2014/main" id="{4720D89E-19A0-BDC0-FF46-58836F395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2" y="2050"/>
              <a:ext cx="56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Spores (</a:t>
              </a:r>
              <a:r>
                <a:rPr lang="en-US" altLang="en-US" sz="1200" b="0" i="1"/>
                <a:t>n</a:t>
              </a:r>
              <a:r>
                <a:rPr lang="en-US" altLang="en-US" sz="1200" b="0"/>
                <a:t>)</a:t>
              </a:r>
            </a:p>
          </p:txBody>
        </p:sp>
        <p:sp>
          <p:nvSpPr>
            <p:cNvPr id="21520" name="Text Box 27">
              <a:extLst>
                <a:ext uri="{FF2B5EF4-FFF2-40B4-BE49-F238E27FC236}">
                  <a16:creationId xmlns:a16="http://schemas.microsoft.com/office/drawing/2014/main" id="{00495D33-9597-9433-AC63-490596B7A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" y="2174"/>
              <a:ext cx="5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200" b="0"/>
                <a:t>Mushroom</a:t>
              </a:r>
            </a:p>
          </p:txBody>
        </p:sp>
        <p:grpSp>
          <p:nvGrpSpPr>
            <p:cNvPr id="21521" name="Group 31">
              <a:extLst>
                <a:ext uri="{FF2B5EF4-FFF2-40B4-BE49-F238E27FC236}">
                  <a16:creationId xmlns:a16="http://schemas.microsoft.com/office/drawing/2014/main" id="{5DA77352-DACF-27C9-3415-BD50620859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4" y="3369"/>
              <a:ext cx="1269" cy="288"/>
              <a:chOff x="3144" y="3369"/>
              <a:chExt cx="1269" cy="288"/>
            </a:xfrm>
          </p:grpSpPr>
          <p:sp>
            <p:nvSpPr>
              <p:cNvPr id="21534" name="Text Box 32">
                <a:extLst>
                  <a:ext uri="{FF2B5EF4-FFF2-40B4-BE49-F238E27FC236}">
                    <a16:creationId xmlns:a16="http://schemas.microsoft.com/office/drawing/2014/main" id="{8C47ADFE-E914-20AA-303F-03526A767E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44" y="3380"/>
                <a:ext cx="1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1535" name="Text Box 33">
                <a:extLst>
                  <a:ext uri="{FF2B5EF4-FFF2-40B4-BE49-F238E27FC236}">
                    <a16:creationId xmlns:a16="http://schemas.microsoft.com/office/drawing/2014/main" id="{BBCE9607-F5E3-9BAE-BDBE-BD4AACB246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4" y="3369"/>
                <a:ext cx="11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200" b="0"/>
                  <a:t>Fusion of two hyphae</a:t>
                </a:r>
              </a:p>
              <a:p>
                <a:pPr algn="l"/>
                <a:r>
                  <a:rPr lang="en-US" altLang="en-US" sz="1200" b="0"/>
                  <a:t>of different mating types</a:t>
                </a:r>
              </a:p>
            </p:txBody>
          </p:sp>
        </p:grpSp>
        <p:grpSp>
          <p:nvGrpSpPr>
            <p:cNvPr id="21522" name="Group 34">
              <a:extLst>
                <a:ext uri="{FF2B5EF4-FFF2-40B4-BE49-F238E27FC236}">
                  <a16:creationId xmlns:a16="http://schemas.microsoft.com/office/drawing/2014/main" id="{AEE23F47-0334-43D7-A4DC-2A60A11D26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9" y="3257"/>
              <a:ext cx="1260" cy="288"/>
              <a:chOff x="1629" y="3257"/>
              <a:chExt cx="1260" cy="288"/>
            </a:xfrm>
          </p:grpSpPr>
          <p:sp>
            <p:nvSpPr>
              <p:cNvPr id="21532" name="Text Box 35">
                <a:extLst>
                  <a:ext uri="{FF2B5EF4-FFF2-40B4-BE49-F238E27FC236}">
                    <a16:creationId xmlns:a16="http://schemas.microsoft.com/office/drawing/2014/main" id="{D8201C04-9D6B-1C5F-1FB3-F102A31622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29" y="3268"/>
                <a:ext cx="1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1533" name="Text Box 36">
                <a:extLst>
                  <a:ext uri="{FF2B5EF4-FFF2-40B4-BE49-F238E27FC236}">
                    <a16:creationId xmlns:a16="http://schemas.microsoft.com/office/drawing/2014/main" id="{DAA57E3F-4B6F-C412-7199-3E190058B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1" y="3257"/>
                <a:ext cx="114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200" b="0"/>
                  <a:t>Growth of</a:t>
                </a:r>
              </a:p>
              <a:p>
                <a:pPr algn="l"/>
                <a:r>
                  <a:rPr lang="en-US" altLang="en-US" sz="1200" b="0"/>
                  <a:t>heterokaryotic mycelium</a:t>
                </a:r>
              </a:p>
            </p:txBody>
          </p:sp>
        </p:grpSp>
        <p:grpSp>
          <p:nvGrpSpPr>
            <p:cNvPr id="21523" name="Group 37">
              <a:extLst>
                <a:ext uri="{FF2B5EF4-FFF2-40B4-BE49-F238E27FC236}">
                  <a16:creationId xmlns:a16="http://schemas.microsoft.com/office/drawing/2014/main" id="{EB9F6404-4EDE-D639-0DF8-6709D56574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1" y="1119"/>
              <a:ext cx="777" cy="173"/>
              <a:chOff x="3001" y="1119"/>
              <a:chExt cx="777" cy="173"/>
            </a:xfrm>
          </p:grpSpPr>
          <p:sp>
            <p:nvSpPr>
              <p:cNvPr id="21530" name="Text Box 38">
                <a:extLst>
                  <a:ext uri="{FF2B5EF4-FFF2-40B4-BE49-F238E27FC236}">
                    <a16:creationId xmlns:a16="http://schemas.microsoft.com/office/drawing/2014/main" id="{4D00EBA4-227A-F8A3-34D6-E17A510AF2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01" y="1135"/>
                <a:ext cx="1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1531" name="Text Box 39">
                <a:extLst>
                  <a:ext uri="{FF2B5EF4-FFF2-40B4-BE49-F238E27FC236}">
                    <a16:creationId xmlns:a16="http://schemas.microsoft.com/office/drawing/2014/main" id="{90835602-8012-7F08-6A3D-19710F093F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5" y="1119"/>
                <a:ext cx="68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200" b="0"/>
                  <a:t>Diploid nuclei</a:t>
                </a:r>
              </a:p>
            </p:txBody>
          </p:sp>
        </p:grpSp>
        <p:grpSp>
          <p:nvGrpSpPr>
            <p:cNvPr id="21524" name="Group 40">
              <a:extLst>
                <a:ext uri="{FF2B5EF4-FFF2-40B4-BE49-F238E27FC236}">
                  <a16:creationId xmlns:a16="http://schemas.microsoft.com/office/drawing/2014/main" id="{D1325DD8-F220-0945-6DA2-078E98A580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" y="1553"/>
              <a:ext cx="583" cy="288"/>
              <a:chOff x="4384" y="1553"/>
              <a:chExt cx="583" cy="288"/>
            </a:xfrm>
          </p:grpSpPr>
          <p:sp>
            <p:nvSpPr>
              <p:cNvPr id="21528" name="Text Box 41">
                <a:extLst>
                  <a:ext uri="{FF2B5EF4-FFF2-40B4-BE49-F238E27FC236}">
                    <a16:creationId xmlns:a16="http://schemas.microsoft.com/office/drawing/2014/main" id="{9331BCCC-B959-090B-1E15-4370FCDD94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4" y="1568"/>
                <a:ext cx="1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1529" name="Text Box 42">
                <a:extLst>
                  <a:ext uri="{FF2B5EF4-FFF2-40B4-BE49-F238E27FC236}">
                    <a16:creationId xmlns:a16="http://schemas.microsoft.com/office/drawing/2014/main" id="{2EC8ABD8-797C-82BD-2065-771D490DCB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5" y="1553"/>
                <a:ext cx="48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200" b="0"/>
                  <a:t>Spores</a:t>
                </a:r>
              </a:p>
              <a:p>
                <a:pPr algn="l"/>
                <a:r>
                  <a:rPr lang="en-US" altLang="en-US" sz="1200" b="0"/>
                  <a:t>released</a:t>
                </a:r>
              </a:p>
            </p:txBody>
          </p:sp>
        </p:grpSp>
        <p:grpSp>
          <p:nvGrpSpPr>
            <p:cNvPr id="21525" name="Group 43">
              <a:extLst>
                <a:ext uri="{FF2B5EF4-FFF2-40B4-BE49-F238E27FC236}">
                  <a16:creationId xmlns:a16="http://schemas.microsoft.com/office/drawing/2014/main" id="{5AA404E4-3FDA-BEC8-2DD1-47C1A000B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3" y="3042"/>
              <a:ext cx="1169" cy="288"/>
              <a:chOff x="4113" y="3042"/>
              <a:chExt cx="1169" cy="288"/>
            </a:xfrm>
          </p:grpSpPr>
          <p:sp>
            <p:nvSpPr>
              <p:cNvPr id="21526" name="Text Box 44">
                <a:extLst>
                  <a:ext uri="{FF2B5EF4-FFF2-40B4-BE49-F238E27FC236}">
                    <a16:creationId xmlns:a16="http://schemas.microsoft.com/office/drawing/2014/main" id="{4242E24C-7D04-E2C7-B9FF-A5BB2E1BB7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3" y="3060"/>
                <a:ext cx="1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00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21527" name="Text Box 45">
                <a:extLst>
                  <a:ext uri="{FF2B5EF4-FFF2-40B4-BE49-F238E27FC236}">
                    <a16:creationId xmlns:a16="http://schemas.microsoft.com/office/drawing/2014/main" id="{130F80B7-40BF-4357-CC1B-0533BC2EAC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3042"/>
                <a:ext cx="105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200" b="0"/>
                  <a:t>Germination of spores</a:t>
                </a:r>
              </a:p>
              <a:p>
                <a:pPr algn="l"/>
                <a:r>
                  <a:rPr lang="en-US" altLang="en-US" sz="1200" b="0"/>
                  <a:t>and growth of mycelia</a:t>
                </a: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F5EE042-808E-49F6-833D-BB7C64CBC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</a:rPr>
              <a:t>Fungi can be classified into five groups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02C2C-28E4-5B94-434F-7219D1B1A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36301"/>
            <a:ext cx="2996877" cy="193899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Chytridiomycota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Zygomycota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Glomeromycota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Ascomycota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Basidiomycota</a:t>
            </a:r>
          </a:p>
        </p:txBody>
      </p:sp>
      <p:grpSp>
        <p:nvGrpSpPr>
          <p:cNvPr id="22531" name="Group 4" descr="Evolutionary tree of the five groups of fungi.">
            <a:extLst>
              <a:ext uri="{FF2B5EF4-FFF2-40B4-BE49-F238E27FC236}">
                <a16:creationId xmlns:a16="http://schemas.microsoft.com/office/drawing/2014/main" id="{CC067559-9DDD-A441-B9C3-C7A2038DA08C}"/>
              </a:ext>
            </a:extLst>
          </p:cNvPr>
          <p:cNvGrpSpPr>
            <a:grpSpLocks/>
          </p:cNvGrpSpPr>
          <p:nvPr/>
        </p:nvGrpSpPr>
        <p:grpSpPr bwMode="auto">
          <a:xfrm>
            <a:off x="3301677" y="814387"/>
            <a:ext cx="5281612" cy="5229225"/>
            <a:chOff x="1149" y="584"/>
            <a:chExt cx="3471" cy="3437"/>
          </a:xfrm>
        </p:grpSpPr>
        <p:pic>
          <p:nvPicPr>
            <p:cNvPr id="22532" name="Picture 5" descr="17_17aFungiPhylogeny_U.jpg                                     0004ADD6&#10; RKAUL-5                       BCE4327F:">
              <a:extLst>
                <a:ext uri="{FF2B5EF4-FFF2-40B4-BE49-F238E27FC236}">
                  <a16:creationId xmlns:a16="http://schemas.microsoft.com/office/drawing/2014/main" id="{70B46FB6-FD14-ECD6-A026-9B5FE1252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" y="584"/>
              <a:ext cx="3471" cy="3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3" name="Text Box 6">
              <a:extLst>
                <a:ext uri="{FF2B5EF4-FFF2-40B4-BE49-F238E27FC236}">
                  <a16:creationId xmlns:a16="http://schemas.microsoft.com/office/drawing/2014/main" id="{29C943C9-6560-F3AC-3A51-3823485F9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91" y="1571"/>
              <a:ext cx="48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/>
                <a:t>Chytrids</a:t>
              </a:r>
            </a:p>
          </p:txBody>
        </p:sp>
        <p:sp>
          <p:nvSpPr>
            <p:cNvPr id="22534" name="Text Box 7">
              <a:extLst>
                <a:ext uri="{FF2B5EF4-FFF2-40B4-BE49-F238E27FC236}">
                  <a16:creationId xmlns:a16="http://schemas.microsoft.com/office/drawing/2014/main" id="{32AF4D55-DA79-5533-9947-8688B7662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672" y="1633"/>
              <a:ext cx="726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Zygomycetes</a:t>
              </a:r>
            </a:p>
            <a:p>
              <a:r>
                <a:rPr lang="en-US" altLang="en-US" sz="1200" b="0"/>
                <a:t>(zygote fungi)</a:t>
              </a:r>
            </a:p>
          </p:txBody>
        </p:sp>
        <p:sp>
          <p:nvSpPr>
            <p:cNvPr id="22535" name="Text Box 8">
              <a:extLst>
                <a:ext uri="{FF2B5EF4-FFF2-40B4-BE49-F238E27FC236}">
                  <a16:creationId xmlns:a16="http://schemas.microsoft.com/office/drawing/2014/main" id="{99DC877B-92CF-F1C7-28D4-F5DFC3201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970" y="1910"/>
              <a:ext cx="1435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Glomeromycetes</a:t>
              </a:r>
            </a:p>
            <a:p>
              <a:r>
                <a:rPr lang="en-US" altLang="en-US" sz="1200" b="0"/>
                <a:t>(arbuscular mycorrhizal fungi)</a:t>
              </a:r>
            </a:p>
          </p:txBody>
        </p:sp>
        <p:sp>
          <p:nvSpPr>
            <p:cNvPr id="22536" name="Text Box 9">
              <a:extLst>
                <a:ext uri="{FF2B5EF4-FFF2-40B4-BE49-F238E27FC236}">
                  <a16:creationId xmlns:a16="http://schemas.microsoft.com/office/drawing/2014/main" id="{49C33609-7332-3D5D-96BE-34EF63E4B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007" y="1633"/>
              <a:ext cx="716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Ascomycetes</a:t>
              </a:r>
            </a:p>
            <a:p>
              <a:r>
                <a:rPr lang="en-US" altLang="en-US" sz="1200" b="0"/>
                <a:t>(sac fungi)</a:t>
              </a:r>
            </a:p>
          </p:txBody>
        </p:sp>
        <p:sp>
          <p:nvSpPr>
            <p:cNvPr id="22537" name="Text Box 10">
              <a:extLst>
                <a:ext uri="{FF2B5EF4-FFF2-40B4-BE49-F238E27FC236}">
                  <a16:creationId xmlns:a16="http://schemas.microsoft.com/office/drawing/2014/main" id="{12EFA96C-DF0F-EDDC-557B-FEDD71795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629" y="1667"/>
              <a:ext cx="82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r"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0"/>
                <a:t>Basidiomycetes</a:t>
              </a:r>
            </a:p>
            <a:p>
              <a:r>
                <a:rPr lang="en-US" altLang="en-US" sz="1200" b="0"/>
                <a:t>(club fungi)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3948-AD8C-8C0D-02AC-695CBA02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rgbClr val="0070C0"/>
                </a:solidFill>
                <a:latin typeface="+mn-lt"/>
              </a:rPr>
              <a:t>Chytridiomycota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- The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chytrids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1FAD1E76-86CD-FEA6-3264-45AD2B5834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/>
              <a:t>Simple, mostly one-celled organisms</a:t>
            </a:r>
          </a:p>
          <a:p>
            <a:pPr lvl="1" eaLnBrk="1" hangingPunct="1"/>
            <a:r>
              <a:rPr lang="en-US" altLang="en-US"/>
              <a:t>Some are parasitic, and other are saprobic.</a:t>
            </a:r>
          </a:p>
          <a:p>
            <a:pPr lvl="1" eaLnBrk="1" hangingPunct="1"/>
            <a:r>
              <a:rPr lang="en-US" altLang="en-US"/>
              <a:t>Cause of amphibian declines worldwide</a:t>
            </a:r>
          </a:p>
          <a:p>
            <a:pPr eaLnBrk="1" hangingPunct="1"/>
            <a:endParaRPr lang="en-US" altLang="en-US"/>
          </a:p>
        </p:txBody>
      </p:sp>
      <p:pic>
        <p:nvPicPr>
          <p:cNvPr id="23556" name="Picture 5" descr="picture of a water mold">
            <a:extLst>
              <a:ext uri="{FF2B5EF4-FFF2-40B4-BE49-F238E27FC236}">
                <a16:creationId xmlns:a16="http://schemas.microsoft.com/office/drawing/2014/main" id="{D3AEA6E1-3D3D-F6E3-2E04-3A5001F6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2830513"/>
            <a:ext cx="4594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GAMESHOW" val="False"/>
  <p:tag name="PPTVERSION" val="XP"/>
</p:tagLst>
</file>

<file path=ppt/theme/theme1.xml><?xml version="1.0" encoding="utf-8"?>
<a:theme xmlns:a="http://schemas.openxmlformats.org/drawingml/2006/main" name="CC4eActiveLectureQuestions">
  <a:themeElements>
    <a:clrScheme name="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CC4eActiveLectureQuestion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C4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4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4eActiveLectureQuestions 15">
        <a:dk1>
          <a:srgbClr val="000000"/>
        </a:dk1>
        <a:lt1>
          <a:srgbClr val="FFFFFF"/>
        </a:lt1>
        <a:dk2>
          <a:srgbClr val="0060AF"/>
        </a:dk2>
        <a:lt2>
          <a:srgbClr val="000000"/>
        </a:lt2>
        <a:accent1>
          <a:srgbClr val="F7955A"/>
        </a:accent1>
        <a:accent2>
          <a:srgbClr val="009247"/>
        </a:accent2>
        <a:accent3>
          <a:srgbClr val="FFFFFF"/>
        </a:accent3>
        <a:accent4>
          <a:srgbClr val="000000"/>
        </a:accent4>
        <a:accent5>
          <a:srgbClr val="FAC8B5"/>
        </a:accent5>
        <a:accent6>
          <a:srgbClr val="00843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Abhinav 07:Application:Microsoft Office 2001:Templates:Presentations:Designs:CPB7_2line</Template>
  <TotalTime>5801</TotalTime>
  <Words>1531</Words>
  <Application>Microsoft Office PowerPoint</Application>
  <PresentationFormat>On-screen Show (4:3)</PresentationFormat>
  <Paragraphs>354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Symbol</vt:lpstr>
      <vt:lpstr>Times New Roman</vt:lpstr>
      <vt:lpstr>Wingdings 2</vt:lpstr>
      <vt:lpstr>CC4eActiveLectureQuestions</vt:lpstr>
      <vt:lpstr>The Diversity of Organisms on this Planet are  divided into different Domains</vt:lpstr>
      <vt:lpstr>Kingdom Fungi</vt:lpstr>
      <vt:lpstr>Characteristics of the Kingdom Fungi</vt:lpstr>
      <vt:lpstr>Characteristics of the Kingdom Fungi</vt:lpstr>
      <vt:lpstr>Characteristics of the Kingdom Fungi</vt:lpstr>
      <vt:lpstr>Characteristics of the Kingdom Fungi</vt:lpstr>
      <vt:lpstr>Characteristics of the Kingdom Fungi</vt:lpstr>
      <vt:lpstr>Fungi can be classified into five groups </vt:lpstr>
      <vt:lpstr>Chytridiomycota - The chytrids</vt:lpstr>
      <vt:lpstr>Zygomycota</vt:lpstr>
      <vt:lpstr>Zygomycota</vt:lpstr>
      <vt:lpstr>Ascomycota</vt:lpstr>
      <vt:lpstr>Ascomycota</vt:lpstr>
      <vt:lpstr>Basidiomycota </vt:lpstr>
      <vt:lpstr>Fruiting Bodies</vt:lpstr>
      <vt:lpstr>The Importance of Fungi</vt:lpstr>
      <vt:lpstr>Symbiosis</vt:lpstr>
      <vt:lpstr>Lichens: Mutualism</vt:lpstr>
      <vt:lpstr>Mycorrhizae: Mutualism</vt:lpstr>
      <vt:lpstr>PowerPoint Presentation</vt:lpstr>
      <vt:lpstr>Fungi are amazing</vt:lpstr>
      <vt:lpstr>The Diversity of Organisms on this Planet are  divided into different Domains</vt:lpstr>
      <vt:lpstr>Characteristics of  Kingdom Plantae</vt:lpstr>
      <vt:lpstr>Kingdom Plantae</vt:lpstr>
      <vt:lpstr>Kingdom Plantae</vt:lpstr>
      <vt:lpstr>Kingdom Plantae</vt:lpstr>
      <vt:lpstr>Kingdom Plantae</vt:lpstr>
      <vt:lpstr>Kingdom Plantae</vt:lpstr>
      <vt:lpstr>Kingdom Plantae</vt:lpstr>
      <vt:lpstr>Kingdom Plantae, Phylum Bryophyta</vt:lpstr>
      <vt:lpstr>Kingdom Plantae, Phylum Bryophyta</vt:lpstr>
      <vt:lpstr>Kingdom Plantae, Phylum Bryophyta</vt:lpstr>
      <vt:lpstr>Kingdom Plantae, Phylum Monilophyta</vt:lpstr>
      <vt:lpstr>Kingdom Plantae, Phylum Monilophyta</vt:lpstr>
      <vt:lpstr>Ferns come in a variety of shapes and sizes</vt:lpstr>
      <vt:lpstr>Kingdom Plantae, Phylum Monilophyta</vt:lpstr>
      <vt:lpstr>Kingdom Plantae, Phylum Pinophyta</vt:lpstr>
      <vt:lpstr>Kingdom Plantae, Phylum Pinophyta</vt:lpstr>
      <vt:lpstr>Kingdom Plantae, Phylum Pinophyta</vt:lpstr>
      <vt:lpstr>Kingdom Plantae, Other Gymnosperms</vt:lpstr>
      <vt:lpstr>Kingdom Plantae, Phylum Magnoliophyta</vt:lpstr>
      <vt:lpstr>Kingdom Plantae, Phylum Magnoliophyta</vt:lpstr>
      <vt:lpstr>Kingdom Plantae, Phylum Magnoliophyta</vt:lpstr>
      <vt:lpstr>Kingdom Plantae, Phylum Magnoliophyta</vt:lpstr>
      <vt:lpstr>Kingdom Plantae, Phylum Magnoliophyta</vt:lpstr>
      <vt:lpstr>Kingdom Plantae, Phylum Magnoliophyta</vt:lpstr>
      <vt:lpstr>Plants are important in many ways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Delgado</dc:creator>
  <cp:lastModifiedBy>Pearson, Beth</cp:lastModifiedBy>
  <cp:revision>506</cp:revision>
  <cp:lastPrinted>2005-04-08T03:49:51Z</cp:lastPrinted>
  <dcterms:created xsi:type="dcterms:W3CDTF">2004-07-21T00:54:38Z</dcterms:created>
  <dcterms:modified xsi:type="dcterms:W3CDTF">2024-12-12T03:41:55Z</dcterms:modified>
</cp:coreProperties>
</file>